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65" r:id="rId7"/>
    <p:sldId id="269" r:id="rId8"/>
    <p:sldId id="272" r:id="rId9"/>
    <p:sldId id="273" r:id="rId10"/>
    <p:sldId id="274" r:id="rId11"/>
    <p:sldId id="275" r:id="rId12"/>
    <p:sldId id="271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D0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3"/>
          </a:xfrm>
        </p:spPr>
        <p:txBody>
          <a:bodyPr anchor="b">
            <a:noAutofit/>
          </a:bodyPr>
          <a:lstStyle>
            <a:lvl1pPr algn="r">
              <a:defRPr sz="4100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4"/>
            <a:ext cx="5825202" cy="109689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3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3" y="4470400"/>
            <a:ext cx="6447501" cy="1570963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2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6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3" y="4470400"/>
            <a:ext cx="6447501" cy="1570963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06403" y="790379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88655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3" y="1931990"/>
            <a:ext cx="6447501" cy="2595460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3" y="4527448"/>
            <a:ext cx="6447501" cy="1513915"/>
          </a:xfrm>
        </p:spPr>
        <p:txBody>
          <a:bodyPr anchor="t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2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3" y="4527448"/>
            <a:ext cx="6447501" cy="1513915"/>
          </a:xfrm>
        </p:spPr>
        <p:txBody>
          <a:bodyPr anchor="t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790379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886557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6441152" cy="3022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3" y="4527448"/>
            <a:ext cx="6447501" cy="1513915"/>
          </a:xfrm>
        </p:spPr>
        <p:txBody>
          <a:bodyPr anchor="t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7" y="609601"/>
            <a:ext cx="978557" cy="5251451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609601"/>
            <a:ext cx="5295113" cy="5251451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3" y="2700868"/>
            <a:ext cx="6447501" cy="1826581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3" y="4527448"/>
            <a:ext cx="6447501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2160591"/>
            <a:ext cx="3138026" cy="388077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2160589"/>
            <a:ext cx="3138026" cy="388077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11/2/2017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1" y="2160983"/>
            <a:ext cx="3139217" cy="576263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1" y="2737246"/>
            <a:ext cx="3139217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2160983"/>
            <a:ext cx="3139214" cy="576263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0" y="2737246"/>
            <a:ext cx="3139213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3" y="609601"/>
            <a:ext cx="6447501" cy="1320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5"/>
            <a:ext cx="2890896" cy="1278467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514925"/>
            <a:ext cx="3385156" cy="552643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70"/>
            <a:ext cx="2890896" cy="2584450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342797" indent="0">
              <a:buNone/>
              <a:defRPr sz="1100"/>
            </a:lvl2pPr>
            <a:lvl3pPr marL="685595" indent="0">
              <a:buNone/>
              <a:defRPr sz="900"/>
            </a:lvl3pPr>
            <a:lvl4pPr marL="1028392" indent="0">
              <a:buNone/>
              <a:defRPr sz="800"/>
            </a:lvl4pPr>
            <a:lvl5pPr marL="1371188" indent="0">
              <a:buNone/>
              <a:defRPr sz="800"/>
            </a:lvl5pPr>
            <a:lvl6pPr marL="1713986" indent="0">
              <a:buNone/>
              <a:defRPr sz="800"/>
            </a:lvl6pPr>
            <a:lvl7pPr marL="2056783" indent="0">
              <a:buNone/>
              <a:defRPr sz="800"/>
            </a:lvl7pPr>
            <a:lvl8pPr marL="2399580" indent="0">
              <a:buNone/>
              <a:defRPr sz="800"/>
            </a:lvl8pPr>
            <a:lvl9pPr marL="2742377" indent="0">
              <a:buNone/>
              <a:defRPr sz="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11/2/2017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800600"/>
            <a:ext cx="644750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3" y="609600"/>
            <a:ext cx="6447501" cy="384571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5367339"/>
            <a:ext cx="6447500" cy="674024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9144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3" y="609601"/>
            <a:ext cx="6447501" cy="1320800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3" y="2160589"/>
            <a:ext cx="6447501" cy="388077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6041364"/>
            <a:ext cx="68395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3" y="6041364"/>
            <a:ext cx="4723209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6041364"/>
            <a:ext cx="512504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7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63600" y="1064492"/>
            <a:ext cx="5969000" cy="1548245"/>
          </a:xfrm>
        </p:spPr>
        <p:txBody>
          <a:bodyPr/>
          <a:lstStyle/>
          <a:p>
            <a:pPr algn="ctr"/>
            <a:r>
              <a:rPr lang="zh-CN" altLang="en-US" sz="4000" b="1" dirty="0">
                <a:latin typeface="微软雅黑" pitchFamily="34" charset="-122"/>
                <a:ea typeface="微软雅黑" pitchFamily="34" charset="-122"/>
              </a:rPr>
              <a:t>公共复合机</a:t>
            </a:r>
            <a:r>
              <a:rPr lang="zh-CN" altLang="en-US" sz="4000" b="1" dirty="0" smtClean="0">
                <a:latin typeface="微软雅黑" pitchFamily="34" charset="-122"/>
                <a:ea typeface="微软雅黑" pitchFamily="34" charset="-122"/>
              </a:rPr>
              <a:t>的申请</a:t>
            </a:r>
            <a:r>
              <a:rPr lang="zh-CN" altLang="en-US" sz="4000" b="1" dirty="0">
                <a:latin typeface="微软雅黑" pitchFamily="34" charset="-122"/>
                <a:ea typeface="微软雅黑" pitchFamily="34" charset="-122"/>
              </a:rPr>
              <a:t>和使用</a:t>
            </a:r>
            <a:endParaRPr lang="zh-CN" altLang="en-US" sz="40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933700" y="4050834"/>
            <a:ext cx="1816100" cy="1016466"/>
          </a:xfrm>
        </p:spPr>
        <p:txBody>
          <a:bodyPr>
            <a:normAutofit/>
          </a:bodyPr>
          <a:lstStyle/>
          <a:p>
            <a:pPr algn="ctr"/>
            <a:r>
              <a:rPr lang="zh-CN" altLang="en-US" sz="3000" dirty="0">
                <a:solidFill>
                  <a:schemeClr val="tx1"/>
                </a:solidFill>
                <a:latin typeface="楷体" pitchFamily="49" charset="-122"/>
                <a:ea typeface="楷体" pitchFamily="49" charset="-122"/>
              </a:rPr>
              <a:t>皮新兰</a:t>
            </a:r>
          </a:p>
        </p:txBody>
      </p:sp>
    </p:spTree>
    <p:extLst>
      <p:ext uri="{BB962C8B-B14F-4D97-AF65-F5344CB8AC3E}">
        <p14:creationId xmlns:p14="http://schemas.microsoft.com/office/powerpoint/2010/main" xmlns="" val="1478723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2173" y="478969"/>
            <a:ext cx="5312228" cy="1011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latin typeface="宋体" pitchFamily="2" charset="-122"/>
                <a:ea typeface="宋体" pitchFamily="2" charset="-122"/>
              </a:rPr>
              <a:t>第三步，</a:t>
            </a:r>
            <a:endParaRPr lang="en-US" altLang="zh-CN" b="1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输入“部门</a:t>
            </a:r>
            <a:r>
              <a:rPr lang="en-US" dirty="0" smtClean="0">
                <a:latin typeface="宋体" pitchFamily="2" charset="-122"/>
                <a:ea typeface="宋体" pitchFamily="2" charset="-122"/>
              </a:rPr>
              <a:t>ID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和密码”，单击“确定 ”。</a:t>
            </a:r>
          </a:p>
          <a:p>
            <a:pPr>
              <a:lnSpc>
                <a:spcPct val="150000"/>
              </a:lnSpc>
            </a:pPr>
            <a:endParaRPr lang="zh-CN" altLang="en-US" dirty="0"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742" y="2104572"/>
            <a:ext cx="4771381" cy="3396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914" y="5979886"/>
            <a:ext cx="5675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2175" y="478972"/>
            <a:ext cx="6183086" cy="1011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latin typeface="宋体" pitchFamily="2" charset="-122"/>
                <a:ea typeface="宋体" pitchFamily="2" charset="-122"/>
              </a:rPr>
              <a:t>第四步，</a:t>
            </a:r>
            <a:endParaRPr lang="en-US" altLang="zh-CN" b="1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选择“获取设备状态 ”单击“要从获取设备信息吗？”单击“是”。</a:t>
            </a:r>
            <a:endParaRPr lang="en-US" altLang="zh-CN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选择“已获取设备信息”，单击“确定 ” 完成设置。</a:t>
            </a:r>
            <a:endParaRPr lang="zh-CN" altLang="en-US" dirty="0"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0228" y="2131558"/>
            <a:ext cx="6023755" cy="4283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41829" y="943429"/>
            <a:ext cx="4905828" cy="8254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dirty="0" smtClean="0">
                <a:latin typeface="微软雅黑" pitchFamily="34" charset="-122"/>
                <a:ea typeface="微软雅黑" pitchFamily="34" charset="-122"/>
              </a:rPr>
              <a:t>三、公共复合机的功能</a:t>
            </a:r>
            <a:endParaRPr lang="zh-CN" altLang="en-US" sz="36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885381" y="1857820"/>
            <a:ext cx="7300676" cy="429415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57175" lvl="0" indent="-257175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zh-CN" altLang="en-US" sz="24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复印功能</a:t>
            </a:r>
            <a:endParaRPr lang="en-US" altLang="zh-CN" sz="2400" dirty="0" smtClean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  <a:p>
            <a:pPr marL="257175" lvl="0" indent="-257175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zh-CN" altLang="en-US" sz="2400" dirty="0" smtClean="0">
                <a:solidFill>
                  <a:srgbClr val="000101"/>
                </a:solidFill>
                <a:latin typeface="微软雅黑" pitchFamily="34" charset="-122"/>
                <a:ea typeface="微软雅黑" pitchFamily="34" charset="-122"/>
              </a:rPr>
              <a:t>打印功能</a:t>
            </a:r>
            <a:endParaRPr lang="en-US" altLang="zh-CN" sz="2400" dirty="0" smtClean="0">
              <a:solidFill>
                <a:srgbClr val="000101"/>
              </a:solidFill>
              <a:latin typeface="微软雅黑" pitchFamily="34" charset="-122"/>
              <a:ea typeface="微软雅黑" pitchFamily="34" charset="-122"/>
            </a:endParaRPr>
          </a:p>
          <a:p>
            <a:pPr marL="257175" lvl="0" indent="-257175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zh-CN" altLang="en-US" sz="2400" dirty="0" smtClean="0">
                <a:solidFill>
                  <a:srgbClr val="000101"/>
                </a:solidFill>
                <a:latin typeface="微软雅黑" pitchFamily="34" charset="-122"/>
                <a:ea typeface="微软雅黑" pitchFamily="34" charset="-122"/>
              </a:rPr>
              <a:t>文件扫描邮箱发送功能</a:t>
            </a:r>
            <a:endParaRPr lang="en-US" altLang="zh-CN" sz="2400" dirty="0" smtClean="0">
              <a:solidFill>
                <a:srgbClr val="000101"/>
              </a:solidFill>
              <a:latin typeface="微软雅黑" pitchFamily="34" charset="-122"/>
              <a:ea typeface="微软雅黑" pitchFamily="34" charset="-122"/>
            </a:endParaRPr>
          </a:p>
          <a:p>
            <a:pPr marL="257175" lvl="0" indent="-257175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zh-CN" altLang="en-US" sz="2400" dirty="0" smtClean="0">
                <a:solidFill>
                  <a:srgbClr val="000101"/>
                </a:solidFill>
                <a:latin typeface="微软雅黑" pitchFamily="34" charset="-122"/>
                <a:ea typeface="微软雅黑" pitchFamily="34" charset="-122"/>
              </a:rPr>
              <a:t>传真功能</a:t>
            </a:r>
            <a:endParaRPr lang="en-US" altLang="zh-CN" sz="2400" dirty="0" smtClean="0">
              <a:solidFill>
                <a:srgbClr val="00010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>
          <a:xfrm>
            <a:off x="457200" y="908720"/>
            <a:ext cx="8229600" cy="115212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3429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zh-CN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有问题请与我联系</a:t>
            </a:r>
            <a:endParaRPr kumimoji="0" lang="zh-CN" alt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endParaRPr kumimoji="0" lang="en-US" altLang="zh-CN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kumimoji="0" lang="zh-CN" altLang="en-US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联系人：皮新兰</a:t>
            </a:r>
            <a:endParaRPr kumimoji="0" lang="en-US" altLang="zh-CN" sz="4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zh-CN" altLang="en-US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  电    话：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82541419</a:t>
            </a: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zh-CN" altLang="en-US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  邮    箱：</a:t>
            </a:r>
            <a:r>
              <a:rPr kumimoji="0" lang="en-US" altLang="zh-CN" sz="40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pxl@amss.ac.cn</a:t>
            </a:r>
            <a:endParaRPr kumimoji="0" lang="en-US" altLang="zh-CN" sz="4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r>
              <a:rPr kumimoji="0" lang="zh-CN" altLang="en-US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办公室：思源楼</a:t>
            </a:r>
            <a:r>
              <a:rPr kumimoji="0" lang="en-US" altLang="zh-CN" sz="4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232</a:t>
            </a:r>
            <a:endParaRPr kumimoji="0" lang="zh-CN" altLang="en-US" sz="4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5083" y="711201"/>
            <a:ext cx="2888117" cy="901699"/>
          </a:xfrm>
        </p:spPr>
        <p:txBody>
          <a:bodyPr>
            <a:normAutofit/>
          </a:bodyPr>
          <a:lstStyle/>
          <a:p>
            <a:pPr algn="dist"/>
            <a:r>
              <a:rPr lang="zh-CN" altLang="en-US" sz="4500" b="1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主要内容</a:t>
            </a:r>
            <a:endParaRPr lang="zh-CN" altLang="en-US" sz="4500" b="1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06503" y="1982789"/>
            <a:ext cx="5270497" cy="388077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36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一、申请账号</a:t>
            </a:r>
            <a:endParaRPr lang="en-US" altLang="zh-CN" sz="360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6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二、安装打印机驱动程序</a:t>
            </a:r>
            <a:endParaRPr lang="en-US" altLang="zh-CN" sz="3600" dirty="0" smtClean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36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</a:rPr>
              <a:t>三、公共复合机的功能</a:t>
            </a:r>
            <a:endParaRPr lang="zh-CN" altLang="en-US" sz="3600" dirty="0">
              <a:solidFill>
                <a:schemeClr val="tx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1877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>
          <a:xfrm>
            <a:off x="508003" y="2479897"/>
            <a:ext cx="6603997" cy="199049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altLang="zh-CN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 </a:t>
            </a:r>
            <a:r>
              <a:rPr kumimoji="0" lang="zh-CN" altLang="en-US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老师    思源楼图书馆</a:t>
            </a:r>
            <a:r>
              <a:rPr kumimoji="0" lang="en-US" altLang="zh-CN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232</a:t>
            </a:r>
            <a:r>
              <a:rPr kumimoji="0" lang="zh-CN" altLang="en-US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房间开通</a:t>
            </a:r>
            <a:endParaRPr kumimoji="0" lang="en-US" altLang="zh-CN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altLang="zh-CN" sz="3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altLang="zh-CN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 </a:t>
            </a:r>
            <a:r>
              <a:rPr kumimoji="0" lang="zh-CN" altLang="en-US" sz="3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学生    必须有老师批条才能开通</a:t>
            </a:r>
            <a:endParaRPr kumimoji="0" lang="zh-CN" altLang="en-US" sz="3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75651" y="798280"/>
            <a:ext cx="3541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微软雅黑" pitchFamily="34" charset="-122"/>
                <a:ea typeface="微软雅黑" pitchFamily="34" charset="-122"/>
              </a:rPr>
              <a:t>一、申请账号</a:t>
            </a:r>
            <a:endParaRPr lang="zh-CN" altLang="en-US" sz="3600" dirty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5651" y="798280"/>
            <a:ext cx="52686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 smtClean="0">
                <a:latin typeface="微软雅黑" pitchFamily="34" charset="-122"/>
                <a:ea typeface="微软雅黑" pitchFamily="34" charset="-122"/>
              </a:rPr>
              <a:t>二、</a:t>
            </a:r>
            <a:r>
              <a:rPr lang="zh-CN" altLang="en-US" sz="3600" dirty="0" smtClean="0">
                <a:solidFill>
                  <a:schemeClr val="bg2">
                    <a:lumMod val="10000"/>
                  </a:schemeClr>
                </a:solidFill>
                <a:latin typeface="微软雅黑" pitchFamily="34" charset="-122"/>
                <a:ea typeface="微软雅黑" pitchFamily="34" charset="-122"/>
              </a:rPr>
              <a:t>安装打印机驱动程序</a:t>
            </a:r>
            <a:endParaRPr lang="zh-CN" altLang="en-US" sz="3600" dirty="0"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" name="内容占位符 2"/>
          <p:cNvSpPr txBox="1">
            <a:spLocks/>
          </p:cNvSpPr>
          <p:nvPr/>
        </p:nvSpPr>
        <p:spPr>
          <a:xfrm>
            <a:off x="1204689" y="1881655"/>
            <a:ext cx="5892797" cy="3849418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数学院网络打印机的位置和</a:t>
            </a:r>
            <a:r>
              <a:rPr kumimoji="0" lang="en-US" altLang="zh-CN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IP</a:t>
            </a:r>
            <a:r>
              <a:rPr kumimoji="0" lang="zh-CN" altLang="en-US" sz="2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微软雅黑" pitchFamily="34" charset="-122"/>
                <a:ea typeface="微软雅黑" pitchFamily="34" charset="-122"/>
              </a:rPr>
              <a:t>地址：</a:t>
            </a:r>
            <a:endParaRPr kumimoji="0" lang="en-US" altLang="zh-CN" sz="2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微软雅黑" pitchFamily="34" charset="-122"/>
              <a:ea typeface="微软雅黑" pitchFamily="34" charset="-122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altLang="zh-CN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南楼</a:t>
            </a:r>
            <a:r>
              <a:rPr kumimoji="0" lang="zh-CN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网络打印机的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IP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地址：          思源楼楼</a:t>
            </a:r>
            <a:r>
              <a:rPr kumimoji="0" lang="zh-CN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网络打印机的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IP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地址：</a:t>
            </a:r>
            <a:endParaRPr kumimoji="0" lang="zh-CN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22741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3" charset="2"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 3" charset="2"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三层 管理部门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:   10.1.3.22        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二层 图书馆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:   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10.2.2.11            </a:t>
            </a:r>
            <a:endParaRPr kumimoji="0" lang="en-US" altLang="zh-CN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 3" charset="2"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四层 系统所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:     10.1.4.11        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三层 系统所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:   10.2.3.11</a:t>
            </a:r>
            <a:endParaRPr kumimoji="0" lang="en-US" altLang="zh-CN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 3" charset="2"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六层 应用所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:     10.1.6.11        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五层 期刊学会：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10.2.5.11</a:t>
            </a:r>
            <a:endParaRPr kumimoji="0" lang="en-US" altLang="zh-CN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 3" charset="2"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七层 计算数学所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: 10.1.7.11        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六层 应用所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:   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10.2.6.11</a:t>
            </a:r>
            <a:endParaRPr kumimoji="0" lang="en-US" altLang="zh-CN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 3" charset="2"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九层 数学所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:     10.1.9.11        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八层 交叉中心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: 10.2.8.11</a:t>
            </a:r>
            <a:endParaRPr kumimoji="0" lang="en-US" altLang="zh-CN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 3" charset="2"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                               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九层 数学所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:   10.2.9.11</a:t>
            </a:r>
            <a:endParaRPr kumimoji="0" lang="en-US" altLang="zh-CN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 3" charset="2"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              </a:t>
            </a:r>
            <a:endParaRPr kumimoji="0" lang="en-US" altLang="zh-CN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1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 3" charset="2"/>
              <a:buNone/>
              <a:tabLst/>
              <a:defRPr/>
            </a:pP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科技楼</a:t>
            </a:r>
            <a:r>
              <a:rPr kumimoji="0" lang="zh-CN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网络打印机的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IP</a:t>
            </a:r>
            <a:r>
              <a:rPr kumimoji="0" lang="zh-CN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地址：</a:t>
            </a: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                              </a:t>
            </a:r>
            <a:endParaRPr kumimoji="0" lang="en-US" altLang="zh-CN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1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 3" charset="2"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二层 计算数学所</a:t>
            </a:r>
            <a:r>
              <a:rPr kumimoji="0" lang="en-US" altLang="zh-CN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: 10.4.2.11</a:t>
            </a:r>
            <a:endParaRPr kumimoji="0" lang="en-US" altLang="zh-CN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57175" marR="0" lvl="0" indent="-257175" algn="l" defTabSz="3429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2"/>
          <p:cNvSpPr txBox="1">
            <a:spLocks/>
          </p:cNvSpPr>
          <p:nvPr/>
        </p:nvSpPr>
        <p:spPr>
          <a:xfrm>
            <a:off x="885381" y="1088578"/>
            <a:ext cx="7300676" cy="429415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57175" lvl="0" indent="-257175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zh-CN" altLang="zh-CN" sz="2400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使用网络打印功能注意事项：</a:t>
            </a:r>
            <a:endParaRPr lang="en-US" altLang="zh-CN" sz="2400" b="1" dirty="0" smtClean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  <a:buSzPct val="80000"/>
            </a:pPr>
            <a:r>
              <a:rPr lang="en-US" altLang="zh-CN" sz="16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  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数码</a:t>
            </a:r>
            <a:r>
              <a:rPr lang="zh-CN" altLang="en-US" sz="16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复合机</a:t>
            </a:r>
            <a:r>
              <a:rPr lang="zh-CN" altLang="en-US" sz="16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只能在</a:t>
            </a:r>
            <a:r>
              <a:rPr lang="en-US" altLang="zh-CN" sz="16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AMSS </a:t>
            </a:r>
            <a:r>
              <a:rPr lang="zh-CN" altLang="en-US" sz="16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网络环境中使用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。</a:t>
            </a:r>
            <a:endParaRPr lang="en-US" altLang="zh-CN" sz="1600" b="1" dirty="0" smtClean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  <a:p>
            <a:pPr indent="288000" defTabSz="685800" eaLnBrk="0" fontAlgn="base" hangingPunct="0">
              <a:lnSpc>
                <a:spcPct val="16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请各所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老师注意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，需使用与本所对应的</a:t>
            </a:r>
            <a:r>
              <a:rPr lang="zh-CN" altLang="en-US" sz="1600" dirty="0" smtClean="0">
                <a:solidFill>
                  <a:srgbClr val="000101"/>
                </a:solidFill>
                <a:latin typeface="宋体" pitchFamily="2" charset="-122"/>
                <a:ea typeface="宋体" pitchFamily="2" charset="-122"/>
              </a:rPr>
              <a:t>数码复合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</a:rPr>
              <a:t>机。</a:t>
            </a:r>
            <a:endParaRPr lang="zh-CN" altLang="en-US" sz="1600" dirty="0" smtClean="0">
              <a:latin typeface="宋体" pitchFamily="2" charset="-122"/>
              <a:ea typeface="宋体" pitchFamily="2" charset="-122"/>
            </a:endParaRPr>
          </a:p>
          <a:p>
            <a:pPr marL="257175" lvl="0" indent="-257175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zh-CN" altLang="zh-CN" sz="2400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安装打印驱动</a:t>
            </a:r>
            <a:r>
              <a:rPr lang="zh-CN" altLang="en-US" sz="2400" b="1" dirty="0" smtClean="0">
                <a:solidFill>
                  <a:srgbClr val="000101"/>
                </a:solidFill>
                <a:latin typeface="微软雅黑" pitchFamily="34" charset="-122"/>
                <a:ea typeface="微软雅黑" pitchFamily="34" charset="-122"/>
              </a:rPr>
              <a:t>程序下载地址：</a:t>
            </a:r>
            <a:endParaRPr lang="en-US" altLang="zh-CN" sz="2400" b="1" dirty="0" smtClean="0">
              <a:solidFill>
                <a:srgbClr val="000101"/>
              </a:solidFill>
              <a:latin typeface="微软雅黑" pitchFamily="34" charset="-122"/>
              <a:ea typeface="微软雅黑" pitchFamily="34" charset="-122"/>
            </a:endParaRPr>
          </a:p>
          <a:p>
            <a:pPr lvl="0" indent="288000" defTabSz="685800" eaLnBrk="0" fontAlgn="base" hangingPunct="0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Pct val="80000"/>
            </a:pP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windows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操作系统的驱动程序请到</a:t>
            </a: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Canon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网站服务与支持目录下载</a:t>
            </a: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,</a:t>
            </a:r>
            <a:endParaRPr lang="zh-CN" altLang="zh-CN" sz="1600" dirty="0" smtClean="0">
              <a:solidFill>
                <a:srgbClr val="000000"/>
              </a:solidFill>
              <a:latin typeface="宋体" pitchFamily="2" charset="-122"/>
              <a:ea typeface="宋体" pitchFamily="2" charset="-122"/>
              <a:cs typeface="Times New Roman" panose="02020603050405020304" pitchFamily="18" charset="0"/>
            </a:endParaRPr>
          </a:p>
          <a:p>
            <a:pPr indent="288000" defTabSz="685800" eaLnBrk="0" fontAlgn="base" hangingPunct="0">
              <a:lnSpc>
                <a:spcPct val="16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网址</a:t>
            </a: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http://www.canon.com.cn/support/download</a:t>
            </a:r>
          </a:p>
          <a:p>
            <a:pPr indent="288000" defTabSz="685800" eaLnBrk="0" fontAlgn="base" hangingPunct="0">
              <a:lnSpc>
                <a:spcPct val="16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具体下载方式见：</a:t>
            </a: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 http://online.amss.ac.cn/jsoa/CheckUser.jspx</a:t>
            </a:r>
          </a:p>
          <a:p>
            <a:pPr indent="288000" defTabSz="685800" eaLnBrk="0" fontAlgn="base" hangingPunct="0">
              <a:lnSpc>
                <a:spcPct val="16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个人门户 </a:t>
            </a: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- 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常用软件 </a:t>
            </a: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- 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网络打印机功能</a:t>
            </a:r>
            <a:endParaRPr lang="en-US" altLang="zh-CN" sz="1600" dirty="0" smtClean="0">
              <a:solidFill>
                <a:srgbClr val="000000"/>
              </a:solidFill>
              <a:latin typeface="宋体" pitchFamily="2" charset="-122"/>
              <a:ea typeface="宋体" pitchFamily="2" charset="-122"/>
              <a:cs typeface="Times New Roman" panose="02020603050405020304" pitchFamily="18" charset="0"/>
            </a:endParaRPr>
          </a:p>
          <a:p>
            <a:pPr indent="288000" defTabSz="685800" eaLnBrk="0" fontAlgn="base" hangingPunct="0">
              <a:lnSpc>
                <a:spcPct val="16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数码复合机机型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：</a:t>
            </a:r>
            <a:r>
              <a:rPr lang="zh-CN" altLang="en-US" sz="16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南楼</a:t>
            </a:r>
            <a:r>
              <a:rPr lang="en-US" altLang="zh-CN" sz="16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Canon2535i，</a:t>
            </a:r>
            <a:r>
              <a:rPr lang="zh-CN" altLang="en-US" sz="1600" dirty="0" smtClean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思源楼</a:t>
            </a:r>
            <a:r>
              <a:rPr lang="en-US" altLang="zh-CN" sz="1600" dirty="0">
                <a:solidFill>
                  <a:srgbClr val="000000"/>
                </a:solidFill>
                <a:latin typeface="宋体" pitchFamily="2" charset="-122"/>
                <a:ea typeface="宋体" pitchFamily="2" charset="-122"/>
                <a:cs typeface="Times New Roman" panose="02020603050405020304" pitchFamily="18" charset="0"/>
              </a:rPr>
              <a:t>Canon2545i</a:t>
            </a:r>
            <a:endParaRPr lang="en-US" altLang="zh-CN" sz="1600" dirty="0" smtClean="0">
              <a:solidFill>
                <a:srgbClr val="000000"/>
              </a:solidFill>
              <a:latin typeface="宋体" pitchFamily="2" charset="-122"/>
              <a:ea typeface="宋体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880" y="1930378"/>
            <a:ext cx="673462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600" b="1" dirty="0" smtClean="0">
                <a:latin typeface="宋体" pitchFamily="2" charset="-122"/>
                <a:ea typeface="宋体" pitchFamily="2" charset="-122"/>
              </a:rPr>
              <a:t>Windows7(10)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        [Windows32</a:t>
            </a:r>
            <a:r>
              <a:rPr lang="zh-CN" altLang="en-US" sz="1600" dirty="0" smtClean="0">
                <a:latin typeface="宋体" pitchFamily="2" charset="-122"/>
                <a:ea typeface="宋体" pitchFamily="2" charset="-122"/>
              </a:rPr>
              <a:t>位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]UFRII</a:t>
            </a:r>
            <a:r>
              <a:rPr lang="zh-CN" altLang="en-US" sz="1600" dirty="0" smtClean="0">
                <a:latin typeface="宋体" pitchFamily="2" charset="-122"/>
                <a:ea typeface="宋体" pitchFamily="2" charset="-122"/>
              </a:rPr>
              <a:t>打印机驱动程序版本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30.15</a:t>
            </a:r>
            <a:endParaRPr lang="zh-CN" altLang="en-US" sz="160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200000"/>
              </a:lnSpc>
            </a:pPr>
            <a:r>
              <a:rPr lang="en-US" sz="1600" b="1" dirty="0" smtClean="0">
                <a:latin typeface="宋体" pitchFamily="2" charset="-122"/>
                <a:ea typeface="宋体" pitchFamily="2" charset="-122"/>
              </a:rPr>
              <a:t>Windows7(x64)(10)   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[Windows64</a:t>
            </a:r>
            <a:r>
              <a:rPr lang="zh-CN" altLang="en-US" sz="1600" dirty="0" smtClean="0">
                <a:latin typeface="宋体" pitchFamily="2" charset="-122"/>
                <a:ea typeface="宋体" pitchFamily="2" charset="-122"/>
              </a:rPr>
              <a:t>位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]UFRII</a:t>
            </a:r>
            <a:r>
              <a:rPr lang="zh-CN" altLang="en-US" sz="1600" dirty="0" smtClean="0">
                <a:latin typeface="宋体" pitchFamily="2" charset="-122"/>
                <a:ea typeface="宋体" pitchFamily="2" charset="-122"/>
              </a:rPr>
              <a:t>打印机驱动程序版本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30.15</a:t>
            </a:r>
            <a:endParaRPr lang="zh-CN" altLang="en-US" sz="160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200000"/>
              </a:lnSpc>
            </a:pPr>
            <a:r>
              <a:rPr lang="en-US" sz="1600" b="1" dirty="0" smtClean="0">
                <a:latin typeface="宋体" pitchFamily="2" charset="-122"/>
                <a:ea typeface="宋体" pitchFamily="2" charset="-122"/>
              </a:rPr>
              <a:t>Windows8(10)        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[Windows32</a:t>
            </a:r>
            <a:r>
              <a:rPr lang="zh-CN" altLang="en-US" sz="1600" dirty="0" smtClean="0">
                <a:latin typeface="宋体" pitchFamily="2" charset="-122"/>
                <a:ea typeface="宋体" pitchFamily="2" charset="-122"/>
              </a:rPr>
              <a:t>位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]UFRII</a:t>
            </a:r>
            <a:r>
              <a:rPr lang="zh-CN" altLang="en-US" sz="1600" dirty="0" smtClean="0">
                <a:latin typeface="宋体" pitchFamily="2" charset="-122"/>
                <a:ea typeface="宋体" pitchFamily="2" charset="-122"/>
              </a:rPr>
              <a:t>打印机驱动程序版本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30.15</a:t>
            </a:r>
            <a:endParaRPr lang="zh-CN" altLang="en-US" sz="160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200000"/>
              </a:lnSpc>
            </a:pPr>
            <a:r>
              <a:rPr lang="en-US" sz="1600" b="1" dirty="0" smtClean="0">
                <a:latin typeface="宋体" pitchFamily="2" charset="-122"/>
                <a:ea typeface="宋体" pitchFamily="2" charset="-122"/>
              </a:rPr>
              <a:t>Windows8(x64)(10)   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[Windows64</a:t>
            </a:r>
            <a:r>
              <a:rPr lang="zh-CN" altLang="en-US" sz="1600" dirty="0" smtClean="0">
                <a:latin typeface="宋体" pitchFamily="2" charset="-122"/>
                <a:ea typeface="宋体" pitchFamily="2" charset="-122"/>
              </a:rPr>
              <a:t>位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]UFRII</a:t>
            </a:r>
            <a:r>
              <a:rPr lang="zh-CN" altLang="en-US" sz="1600" dirty="0" smtClean="0">
                <a:latin typeface="宋体" pitchFamily="2" charset="-122"/>
                <a:ea typeface="宋体" pitchFamily="2" charset="-122"/>
              </a:rPr>
              <a:t>打印机驱动程序版本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30.15</a:t>
            </a:r>
            <a:endParaRPr lang="zh-CN" altLang="en-US" sz="160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200000"/>
              </a:lnSpc>
            </a:pPr>
            <a:r>
              <a:rPr lang="en-US" sz="1600" b="1" dirty="0" smtClean="0">
                <a:latin typeface="宋体" pitchFamily="2" charset="-122"/>
                <a:ea typeface="宋体" pitchFamily="2" charset="-122"/>
              </a:rPr>
              <a:t>Windows8.1(10)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      [Windows32</a:t>
            </a:r>
            <a:r>
              <a:rPr lang="zh-CN" altLang="en-US" sz="1600" dirty="0" smtClean="0">
                <a:latin typeface="宋体" pitchFamily="2" charset="-122"/>
                <a:ea typeface="宋体" pitchFamily="2" charset="-122"/>
              </a:rPr>
              <a:t>位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]UFRII</a:t>
            </a:r>
            <a:r>
              <a:rPr lang="zh-CN" altLang="en-US" sz="1600" dirty="0" smtClean="0">
                <a:latin typeface="宋体" pitchFamily="2" charset="-122"/>
                <a:ea typeface="宋体" pitchFamily="2" charset="-122"/>
              </a:rPr>
              <a:t>打印机驱动程序版本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30.15</a:t>
            </a:r>
            <a:endParaRPr lang="zh-CN" altLang="en-US" sz="160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200000"/>
              </a:lnSpc>
            </a:pPr>
            <a:r>
              <a:rPr lang="en-US" sz="1600" b="1" dirty="0" smtClean="0">
                <a:latin typeface="宋体" pitchFamily="2" charset="-122"/>
                <a:ea typeface="宋体" pitchFamily="2" charset="-122"/>
              </a:rPr>
              <a:t>Windows8.1(x64)(10) 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[Windows64</a:t>
            </a:r>
            <a:r>
              <a:rPr lang="zh-CN" altLang="en-US" sz="1600" dirty="0" smtClean="0">
                <a:latin typeface="宋体" pitchFamily="2" charset="-122"/>
                <a:ea typeface="宋体" pitchFamily="2" charset="-122"/>
              </a:rPr>
              <a:t>位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]UFRII</a:t>
            </a:r>
            <a:r>
              <a:rPr lang="zh-CN" altLang="en-US" sz="1600" dirty="0" smtClean="0">
                <a:latin typeface="宋体" pitchFamily="2" charset="-122"/>
                <a:ea typeface="宋体" pitchFamily="2" charset="-122"/>
              </a:rPr>
              <a:t>打印机驱动程序版本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30.15</a:t>
            </a:r>
          </a:p>
          <a:p>
            <a:pPr>
              <a:lnSpc>
                <a:spcPct val="200000"/>
              </a:lnSpc>
            </a:pPr>
            <a:r>
              <a:rPr lang="en-US" sz="1600" b="1" dirty="0" smtClean="0">
                <a:latin typeface="宋体" pitchFamily="2" charset="-122"/>
                <a:ea typeface="宋体" pitchFamily="2" charset="-122"/>
              </a:rPr>
              <a:t>Windows10(10)       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[Windows32</a:t>
            </a:r>
            <a:r>
              <a:rPr lang="zh-CN" altLang="en-US" sz="1600" dirty="0" smtClean="0">
                <a:latin typeface="宋体" pitchFamily="2" charset="-122"/>
                <a:ea typeface="宋体" pitchFamily="2" charset="-122"/>
              </a:rPr>
              <a:t>位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]UFRII</a:t>
            </a:r>
            <a:r>
              <a:rPr lang="zh-CN" altLang="en-US" sz="1600" dirty="0" smtClean="0">
                <a:latin typeface="宋体" pitchFamily="2" charset="-122"/>
                <a:ea typeface="宋体" pitchFamily="2" charset="-122"/>
              </a:rPr>
              <a:t>打印机驱动程序版本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30.15</a:t>
            </a:r>
            <a:endParaRPr lang="zh-CN" altLang="en-US" sz="1600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200000"/>
              </a:lnSpc>
            </a:pPr>
            <a:r>
              <a:rPr lang="en-US" sz="1600" b="1" dirty="0" smtClean="0">
                <a:latin typeface="宋体" pitchFamily="2" charset="-122"/>
                <a:ea typeface="宋体" pitchFamily="2" charset="-122"/>
              </a:rPr>
              <a:t>Windows10(x64)(10)  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[Windows64</a:t>
            </a:r>
            <a:r>
              <a:rPr lang="zh-CN" altLang="en-US" sz="1600" dirty="0" smtClean="0">
                <a:latin typeface="宋体" pitchFamily="2" charset="-122"/>
                <a:ea typeface="宋体" pitchFamily="2" charset="-122"/>
              </a:rPr>
              <a:t>位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]UFRII</a:t>
            </a:r>
            <a:r>
              <a:rPr lang="zh-CN" altLang="en-US" sz="1600" dirty="0" smtClean="0">
                <a:latin typeface="宋体" pitchFamily="2" charset="-122"/>
                <a:ea typeface="宋体" pitchFamily="2" charset="-122"/>
              </a:rPr>
              <a:t>打印机驱动程序版本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30.15</a:t>
            </a:r>
            <a:endParaRPr lang="zh-CN" altLang="en-US" sz="1600" dirty="0" smtClean="0"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885381" y="1161149"/>
            <a:ext cx="5457362" cy="76925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57175" indent="-257175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altLang="zh-CN" sz="2400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Windows</a:t>
            </a:r>
            <a:r>
              <a:rPr lang="zh-CN" altLang="zh-CN" sz="2400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操作系统下</a:t>
            </a:r>
            <a:r>
              <a:rPr lang="zh-CN" altLang="en-US" sz="2400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主要</a:t>
            </a:r>
            <a:r>
              <a:rPr lang="zh-CN" altLang="zh-CN" sz="2400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驱动程序</a:t>
            </a:r>
          </a:p>
          <a:p>
            <a:pPr marL="257175" lvl="0" indent="-257175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zh-CN" altLang="en-US" sz="1600" dirty="0" smtClean="0"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 txBox="1">
            <a:spLocks/>
          </p:cNvSpPr>
          <p:nvPr/>
        </p:nvSpPr>
        <p:spPr>
          <a:xfrm>
            <a:off x="892634" y="1059552"/>
            <a:ext cx="7300676" cy="313507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57175" lvl="0" indent="-257175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zh-CN" altLang="zh-CN" sz="2400" b="1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rPr>
              <a:t>打印机设置</a:t>
            </a:r>
            <a:endParaRPr lang="en-US" altLang="zh-CN" sz="2400" b="1" dirty="0" smtClean="0">
              <a:solidFill>
                <a:srgbClr val="000000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  <a:buSzPct val="80000"/>
            </a:pPr>
            <a:r>
              <a:rPr lang="zh-CN" altLang="en-US" sz="1600" dirty="0" smtClean="0">
                <a:latin typeface="宋体" pitchFamily="2" charset="-122"/>
                <a:ea typeface="宋体" pitchFamily="2" charset="-122"/>
              </a:rPr>
              <a:t>从“     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 </a:t>
            </a:r>
            <a:r>
              <a:rPr lang="zh-CN" altLang="en-US" sz="1600" dirty="0" smtClean="0">
                <a:latin typeface="宋体" pitchFamily="2" charset="-122"/>
                <a:ea typeface="宋体" pitchFamily="2" charset="-122"/>
              </a:rPr>
              <a:t>”</a:t>
            </a:r>
            <a:r>
              <a:rPr lang="zh-CN" altLang="en-US" sz="1600" dirty="0" smtClean="0">
                <a:solidFill>
                  <a:srgbClr val="000101"/>
                </a:solidFill>
                <a:latin typeface="宋体" pitchFamily="2" charset="-122"/>
                <a:ea typeface="宋体" pitchFamily="2" charset="-122"/>
              </a:rPr>
              <a:t>（开始）菜单中选择“设备和打印机” 。</a:t>
            </a:r>
            <a:endParaRPr lang="en-US" altLang="zh-CN" sz="1600" dirty="0" smtClean="0">
              <a:solidFill>
                <a:srgbClr val="000101"/>
              </a:solidFill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  <a:buSzPct val="80000"/>
            </a:pPr>
            <a:r>
              <a:rPr lang="zh-CN" altLang="en-US" sz="1600" dirty="0" smtClean="0">
                <a:latin typeface="宋体" pitchFamily="2" charset="-122"/>
                <a:ea typeface="宋体" pitchFamily="2" charset="-122"/>
              </a:rPr>
              <a:t>从打印机列表中选择</a:t>
            </a:r>
            <a:r>
              <a:rPr lang="en-US" sz="1600" dirty="0" smtClean="0">
                <a:latin typeface="宋体" pitchFamily="2" charset="-122"/>
                <a:ea typeface="宋体" pitchFamily="2" charset="-122"/>
              </a:rPr>
              <a:t>Canon iR2535/2545 UFRII LT</a:t>
            </a:r>
            <a:r>
              <a:rPr lang="zh-CN" altLang="en-US" sz="1600" dirty="0" smtClean="0">
                <a:latin typeface="宋体" pitchFamily="2" charset="-122"/>
                <a:ea typeface="宋体" pitchFamily="2" charset="-122"/>
              </a:rPr>
              <a:t>，右键选择“属性”菜单，如图，进行打印机设置。</a:t>
            </a:r>
          </a:p>
          <a:p>
            <a:pPr lvl="0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  <a:buSzPct val="80000"/>
            </a:pPr>
            <a:endParaRPr lang="en-US" altLang="zh-CN" sz="1600" dirty="0" smtClean="0">
              <a:solidFill>
                <a:srgbClr val="000101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5" name="图片 4" descr="tim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3283" y="1698167"/>
            <a:ext cx="537033" cy="537033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8285" y="3106057"/>
            <a:ext cx="649605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2170" y="478969"/>
            <a:ext cx="63862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latin typeface="宋体" pitchFamily="2" charset="-122"/>
                <a:ea typeface="宋体" pitchFamily="2" charset="-122"/>
              </a:rPr>
              <a:t>第一步，端口配置</a:t>
            </a: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在打开的属性页面的“端口”页签，选择“</a:t>
            </a:r>
            <a:r>
              <a:rPr lang="en-US" dirty="0" smtClean="0">
                <a:latin typeface="宋体" pitchFamily="2" charset="-122"/>
                <a:ea typeface="宋体" pitchFamily="2" charset="-122"/>
              </a:rPr>
              <a:t>Standard TCP/IP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”为</a:t>
            </a:r>
            <a:r>
              <a:rPr lang="en-US" dirty="0" smtClean="0">
                <a:latin typeface="宋体" pitchFamily="2" charset="-122"/>
                <a:ea typeface="宋体" pitchFamily="2" charset="-122"/>
              </a:rPr>
              <a:t>Canon iR2535/2545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的端口，点击“配置端口”按钮，打开“配置端口”页面，选择协议类型为“</a:t>
            </a:r>
            <a:r>
              <a:rPr lang="en-US" dirty="0" smtClean="0">
                <a:latin typeface="宋体" pitchFamily="2" charset="-122"/>
                <a:ea typeface="宋体" pitchFamily="2" charset="-122"/>
              </a:rPr>
              <a:t>LPR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”，在“</a:t>
            </a:r>
            <a:r>
              <a:rPr lang="en-US" dirty="0" smtClean="0">
                <a:latin typeface="宋体" pitchFamily="2" charset="-122"/>
                <a:ea typeface="宋体" pitchFamily="2" charset="-122"/>
              </a:rPr>
              <a:t>LPR 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设置”下“队列名称”中输“</a:t>
            </a:r>
            <a:r>
              <a:rPr lang="en-US" dirty="0" err="1" smtClean="0">
                <a:latin typeface="宋体" pitchFamily="2" charset="-122"/>
                <a:ea typeface="宋体" pitchFamily="2" charset="-122"/>
              </a:rPr>
              <a:t>lp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”单击“确定”。</a:t>
            </a:r>
            <a:endParaRPr lang="zh-CN" altLang="en-US" dirty="0">
              <a:latin typeface="宋体" pitchFamily="2" charset="-122"/>
              <a:ea typeface="宋体" pitchFamily="2" charset="-122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0229" y="2104563"/>
            <a:ext cx="6496050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6686" y="1805894"/>
            <a:ext cx="6496050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2176" y="537030"/>
            <a:ext cx="5442857" cy="688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latin typeface="宋体" pitchFamily="2" charset="-122"/>
                <a:ea typeface="宋体" pitchFamily="2" charset="-122"/>
              </a:rPr>
              <a:t>第二步，</a:t>
            </a:r>
            <a:endParaRPr lang="en-US" altLang="zh-CN" b="1" dirty="0" smtClean="0">
              <a:latin typeface="宋体" pitchFamily="2" charset="-122"/>
              <a:ea typeface="宋体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在“设备设置”页签中选择“部门</a:t>
            </a:r>
            <a:r>
              <a:rPr lang="en-US" dirty="0" smtClean="0">
                <a:latin typeface="宋体" pitchFamily="2" charset="-122"/>
                <a:ea typeface="宋体" pitchFamily="2" charset="-122"/>
              </a:rPr>
              <a:t>ID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管理”单击“设置”。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平面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371</TotalTime>
  <Words>406</Words>
  <Application>Microsoft Office PowerPoint</Application>
  <PresentationFormat>全屏显示(4:3)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平面</vt:lpstr>
      <vt:lpstr>公共复合机的申请和使用</vt:lpstr>
      <vt:lpstr>主要内容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公共复合机的申请和使用</dc:title>
  <dc:creator>dell</dc:creator>
  <cp:lastModifiedBy>AMSS</cp:lastModifiedBy>
  <cp:revision>46</cp:revision>
  <dcterms:created xsi:type="dcterms:W3CDTF">2017-10-31T08:44:52Z</dcterms:created>
  <dcterms:modified xsi:type="dcterms:W3CDTF">2017-11-02T05:48:37Z</dcterms:modified>
</cp:coreProperties>
</file>