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45"/>
  </p:notesMasterIdLst>
  <p:sldIdLst>
    <p:sldId id="276" r:id="rId2"/>
    <p:sldId id="277" r:id="rId3"/>
    <p:sldId id="333" r:id="rId4"/>
    <p:sldId id="320" r:id="rId5"/>
    <p:sldId id="322" r:id="rId6"/>
    <p:sldId id="332" r:id="rId7"/>
    <p:sldId id="326" r:id="rId8"/>
    <p:sldId id="282" r:id="rId9"/>
    <p:sldId id="284" r:id="rId10"/>
    <p:sldId id="285" r:id="rId11"/>
    <p:sldId id="327" r:id="rId12"/>
    <p:sldId id="286" r:id="rId13"/>
    <p:sldId id="288" r:id="rId14"/>
    <p:sldId id="289" r:id="rId15"/>
    <p:sldId id="328" r:id="rId16"/>
    <p:sldId id="329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  <p:sldId id="301" r:id="rId28"/>
    <p:sldId id="302" r:id="rId29"/>
    <p:sldId id="303" r:id="rId30"/>
    <p:sldId id="305" r:id="rId31"/>
    <p:sldId id="306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7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8"/>
    <p:restoredTop sz="94280" autoAdjust="0"/>
  </p:normalViewPr>
  <p:slideViewPr>
    <p:cSldViewPr snapToGrid="0">
      <p:cViewPr varScale="1">
        <p:scale>
          <a:sx n="84" d="100"/>
          <a:sy n="84" d="100"/>
        </p:scale>
        <p:origin x="-90" y="-4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028E0B-A810-1247-9CE8-FE93162E8A45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990AA-60D9-594B-8547-8DBB26B805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3E56099-B39F-4090-BD94-3A54A127EE84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</a:t>
            </a:fld>
            <a:endParaRPr lang="en-US" altLang="zh-CN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106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18</a:t>
            </a:fld>
            <a:endParaRPr lang="en-US" altLang="zh-CN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56890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19</a:t>
            </a:fld>
            <a:endParaRPr lang="en-US" altLang="zh-CN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7575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20</a:t>
            </a:fld>
            <a:endParaRPr lang="en-US" altLang="zh-CN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3874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dirty="0"/>
              <a:t>UP</a:t>
            </a:r>
            <a:r>
              <a:rPr lang="en-US" altLang="zh-TW" dirty="0"/>
              <a:t> control</a:t>
            </a:r>
          </a:p>
          <a:p>
            <a:r>
              <a:rPr lang="zh-CN" altLang="en-US" dirty="0"/>
              <a:t>注册时必须</a:t>
            </a:r>
            <a:r>
              <a:rPr lang="en-US" altLang="zh-CN" dirty="0" err="1"/>
              <a:t>ip</a:t>
            </a:r>
            <a:r>
              <a:rPr lang="zh-CN" altLang="en-US" dirty="0"/>
              <a:t>范围内</a:t>
            </a:r>
            <a:endParaRPr lang="zh-TW" altLang="en-US" dirty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51C86-B548-49D6-8380-7D3270A216E6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403100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51C86-B548-49D6-8380-7D3270A216E6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87296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>
                <a:latin typeface="Arial" charset="0"/>
              </a:rPr>
              <a:t>ebrary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>
                <a:latin typeface="Arial" charset="0"/>
              </a:rPr>
              <a:t>Page </a:t>
            </a:r>
            <a:fld id="{3829CC52-5389-457D-AD52-AF90E45EA3EF}" type="slidenum">
              <a:rPr lang="en-US" altLang="zh-CN" smtClean="0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en-US" altLang="zh-CN">
              <a:latin typeface="Arial" charset="0"/>
            </a:endParaRPr>
          </a:p>
        </p:txBody>
      </p:sp>
      <p:sp>
        <p:nvSpPr>
          <p:cNvPr id="716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02888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TW" altLang="en-US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451C86-B548-49D6-8380-7D3270A216E6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460106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C731CC-5E29-4ECB-81F1-01BD40A531BC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10</a:t>
            </a:fld>
            <a:endParaRPr lang="en-US" altLang="zh-CN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99818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C731CC-5E29-4ECB-81F1-01BD40A531BC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12</a:t>
            </a:fld>
            <a:endParaRPr lang="en-US" altLang="zh-CN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978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FC731CC-5E29-4ECB-81F1-01BD40A531BC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13</a:t>
            </a:fld>
            <a:endParaRPr lang="en-US" altLang="zh-CN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0418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EE4924AB-43B9-4B80-A9C2-12049FF7E410}" type="slidenum">
              <a:rPr lang="en-US" altLang="zh-CN" smtClean="0">
                <a:latin typeface="Arial" charset="0"/>
                <a:ea typeface="ＭＳ Ｐゴシック" pitchFamily="34" charset="-128"/>
              </a:rPr>
              <a:pPr>
                <a:spcBef>
                  <a:spcPct val="0"/>
                </a:spcBef>
              </a:pPr>
              <a:t>17</a:t>
            </a:fld>
            <a:endParaRPr lang="en-US" altLang="zh-CN"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453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Logo w/text-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91376" y="1862874"/>
            <a:ext cx="7761248" cy="1237166"/>
          </a:xfrm>
        </p:spPr>
        <p:txBody>
          <a:bodyPr anchor="b"/>
          <a:lstStyle>
            <a:lvl1pPr marL="0" indent="0" algn="ctr">
              <a:buNone/>
              <a:defRPr sz="2400" b="0" i="0" spc="600">
                <a:solidFill>
                  <a:schemeClr val="bg1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692150" y="3389971"/>
            <a:ext cx="7759700" cy="1753529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lue Slide_headline_sub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0" y="4866501"/>
            <a:ext cx="9144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kern="1200"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+mn-ea"/>
                <a:cs typeface="+mn-cs"/>
              </a:rPr>
              <a:t>Better research. Better learning. Better insights.</a:t>
            </a:r>
            <a:endParaRPr lang="en-US" sz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7886700" cy="377190"/>
          </a:xfrm>
        </p:spPr>
        <p:txBody>
          <a:bodyPr lIns="0" tIns="0" rIns="0" bIns="0" anchor="t">
            <a:normAutofit/>
          </a:bodyPr>
          <a:lstStyle>
            <a:lvl1pPr>
              <a:defRPr sz="2250" b="1" i="0">
                <a:solidFill>
                  <a:schemeClr val="accent1">
                    <a:lumMod val="7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855152"/>
            <a:ext cx="2686050" cy="288348"/>
          </a:xfrm>
        </p:spPr>
        <p:txBody>
          <a:bodyPr/>
          <a:lstStyle/>
          <a:p>
            <a:fld id="{A219675D-E73C-5348-A9E4-4EA0BFD2FC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37160" y="514350"/>
            <a:ext cx="7891272" cy="3095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i="1">
                <a:latin typeface="+mj-lt"/>
              </a:defRPr>
            </a:lvl1pPr>
            <a:lvl2pPr marL="342900" indent="0">
              <a:buFontTx/>
              <a:buNone/>
              <a:defRPr sz="1800" i="1">
                <a:latin typeface="+mj-lt"/>
              </a:defRPr>
            </a:lvl2pPr>
            <a:lvl3pPr marL="685800" indent="0">
              <a:buFontTx/>
              <a:buNone/>
              <a:defRPr sz="1800" i="1">
                <a:latin typeface="+mj-lt"/>
              </a:defRPr>
            </a:lvl3pPr>
            <a:lvl4pPr marL="1028700" indent="0">
              <a:buFontTx/>
              <a:buNone/>
              <a:defRPr sz="1800" i="1">
                <a:latin typeface="+mj-lt"/>
              </a:defRPr>
            </a:lvl4pPr>
            <a:lvl5pPr marL="1371600" indent="0">
              <a:buFontTx/>
              <a:buNone/>
              <a:defRPr sz="1800" i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11481" y="1021977"/>
            <a:ext cx="7612380" cy="3461680"/>
          </a:xfrm>
        </p:spPr>
        <p:txBody>
          <a:bodyPr/>
          <a:lstStyle>
            <a:lvl1pPr>
              <a:defRPr sz="1800" b="0" i="0"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5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35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2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05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55280" y="4907886"/>
            <a:ext cx="801068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7843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Yellow slide_headline_sub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4866501"/>
            <a:ext cx="9144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kern="1200"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+mn-ea"/>
                <a:cs typeface="+mn-cs"/>
              </a:rPr>
              <a:t>Better research. Better learning. Better insights.</a:t>
            </a:r>
            <a:endParaRPr lang="en-US" sz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7886700" cy="377190"/>
          </a:xfrm>
        </p:spPr>
        <p:txBody>
          <a:bodyPr lIns="0" tIns="0" rIns="0" bIns="0" anchor="t">
            <a:normAutofit/>
          </a:bodyPr>
          <a:lstStyle>
            <a:lvl1pPr>
              <a:defRPr sz="2250" b="1" i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855152"/>
            <a:ext cx="2686050" cy="288348"/>
          </a:xfrm>
        </p:spPr>
        <p:txBody>
          <a:bodyPr/>
          <a:lstStyle/>
          <a:p>
            <a:fld id="{A219675D-E73C-5348-A9E4-4EA0BFD2FC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11480" y="896112"/>
            <a:ext cx="7612380" cy="3657600"/>
          </a:xfrm>
        </p:spPr>
        <p:txBody>
          <a:bodyPr/>
          <a:lstStyle>
            <a:lvl1pPr>
              <a:defRPr sz="1800" b="0" i="0"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5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35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2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05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55280" y="4907886"/>
            <a:ext cx="801068" cy="18288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Yellow slide_headline_sub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0" y="4866501"/>
            <a:ext cx="9144000" cy="27699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0" i="0" kern="1200">
                <a:solidFill>
                  <a:schemeClr val="bg1">
                    <a:lumMod val="85000"/>
                  </a:schemeClr>
                </a:solidFill>
                <a:effectLst/>
                <a:latin typeface="+mn-lt"/>
                <a:ea typeface="+mn-ea"/>
                <a:cs typeface="+mn-cs"/>
              </a:rPr>
              <a:t>Better research. Better learning. Better insights.</a:t>
            </a:r>
            <a:endParaRPr lang="en-US" sz="120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137160"/>
            <a:ext cx="7886700" cy="377190"/>
          </a:xfrm>
        </p:spPr>
        <p:txBody>
          <a:bodyPr lIns="0" tIns="0" rIns="0" bIns="0" anchor="t">
            <a:normAutofit/>
          </a:bodyPr>
          <a:lstStyle>
            <a:lvl1pPr>
              <a:defRPr sz="2250" b="1" i="0">
                <a:solidFill>
                  <a:schemeClr val="tx1">
                    <a:lumMod val="65000"/>
                    <a:lumOff val="35000"/>
                  </a:schemeClr>
                </a:solidFill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855152"/>
            <a:ext cx="2686050" cy="288348"/>
          </a:xfrm>
        </p:spPr>
        <p:txBody>
          <a:bodyPr/>
          <a:lstStyle/>
          <a:p>
            <a:fld id="{A219675D-E73C-5348-A9E4-4EA0BFD2FC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37160" y="514350"/>
            <a:ext cx="7886700" cy="30861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800" i="1">
                <a:latin typeface="+mj-lt"/>
              </a:defRPr>
            </a:lvl1pPr>
            <a:lvl2pPr marL="342900" indent="0">
              <a:buFontTx/>
              <a:buNone/>
              <a:defRPr sz="1800" i="1">
                <a:latin typeface="+mj-lt"/>
              </a:defRPr>
            </a:lvl2pPr>
            <a:lvl3pPr marL="685800" indent="0">
              <a:buFontTx/>
              <a:buNone/>
              <a:defRPr sz="1800" i="1">
                <a:latin typeface="+mj-lt"/>
              </a:defRPr>
            </a:lvl3pPr>
            <a:lvl4pPr marL="1028700" indent="0">
              <a:buFontTx/>
              <a:buNone/>
              <a:defRPr sz="1800" i="1">
                <a:latin typeface="+mj-lt"/>
              </a:defRPr>
            </a:lvl4pPr>
            <a:lvl5pPr marL="1371600" indent="0">
              <a:buFontTx/>
              <a:buNone/>
              <a:defRPr sz="1800" i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11480" y="1021976"/>
            <a:ext cx="7612380" cy="3504304"/>
          </a:xfrm>
        </p:spPr>
        <p:txBody>
          <a:bodyPr/>
          <a:lstStyle>
            <a:lvl1pPr>
              <a:defRPr sz="1800" b="0" i="0">
                <a:latin typeface="Open Sans" charset="0"/>
                <a:ea typeface="Open Sans" charset="0"/>
                <a:cs typeface="Open Sans" charset="0"/>
              </a:defRPr>
            </a:lvl1pPr>
            <a:lvl2pPr>
              <a:defRPr sz="1500" b="0" i="0">
                <a:latin typeface="Open Sans" charset="0"/>
                <a:ea typeface="Open Sans" charset="0"/>
                <a:cs typeface="Open Sans" charset="0"/>
              </a:defRPr>
            </a:lvl2pPr>
            <a:lvl3pPr>
              <a:defRPr sz="1350" b="0" i="0">
                <a:latin typeface="Open Sans" charset="0"/>
                <a:ea typeface="Open Sans" charset="0"/>
                <a:cs typeface="Open Sans" charset="0"/>
              </a:defRPr>
            </a:lvl3pPr>
            <a:lvl4pPr>
              <a:defRPr sz="1200" b="0" i="0">
                <a:latin typeface="Open Sans" charset="0"/>
                <a:ea typeface="Open Sans" charset="0"/>
                <a:cs typeface="Open Sans" charset="0"/>
              </a:defRPr>
            </a:lvl4pPr>
            <a:lvl5pPr>
              <a:defRPr sz="105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955280" y="4907886"/>
            <a:ext cx="801068" cy="18288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" y="1675793"/>
            <a:ext cx="9143998" cy="346770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467707">
                <a:moveTo>
                  <a:pt x="0" y="0"/>
                </a:moveTo>
                <a:lnTo>
                  <a:pt x="9178925" y="857714"/>
                </a:lnTo>
                <a:lnTo>
                  <a:pt x="9178925" y="3467707"/>
                </a:lnTo>
                <a:lnTo>
                  <a:pt x="0" y="346770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2" y="1586680"/>
            <a:ext cx="9143998" cy="3556820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946827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1" y="1920854"/>
            <a:ext cx="9143998" cy="322264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3556820">
                <a:moveTo>
                  <a:pt x="0" y="0"/>
                </a:moveTo>
                <a:lnTo>
                  <a:pt x="9178925" y="811590"/>
                </a:lnTo>
                <a:lnTo>
                  <a:pt x="9178925" y="3556820"/>
                </a:lnTo>
                <a:lnTo>
                  <a:pt x="0" y="35568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Aleo Regular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14225" y="571500"/>
            <a:ext cx="3327717" cy="92001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3063265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85800" y="3806020"/>
            <a:ext cx="7772400" cy="645836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770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68695" cy="857250"/>
          </a:xfrm>
        </p:spPr>
        <p:txBody>
          <a:bodyPr>
            <a:normAutofit/>
          </a:bodyPr>
          <a:lstStyle>
            <a:lvl1pPr>
              <a:defRPr sz="27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8896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ight Triangle 7"/>
          <p:cNvSpPr/>
          <p:nvPr userDrawn="1"/>
        </p:nvSpPr>
        <p:spPr>
          <a:xfrm flipH="1" flipV="1">
            <a:off x="6799263" y="0"/>
            <a:ext cx="2357437" cy="1075134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Aleo Regular"/>
            </a:endParaRPr>
          </a:p>
        </p:txBody>
      </p:sp>
      <p:sp>
        <p:nvSpPr>
          <p:cNvPr id="9" name="Right Triangle 8"/>
          <p:cNvSpPr/>
          <p:nvPr userDrawn="1"/>
        </p:nvSpPr>
        <p:spPr>
          <a:xfrm flipH="1" flipV="1">
            <a:off x="6192838" y="1"/>
            <a:ext cx="2963862" cy="877490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Aleo Regular"/>
            </a:endParaRPr>
          </a:p>
        </p:txBody>
      </p:sp>
      <p:pic>
        <p:nvPicPr>
          <p:cNvPr id="10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0734" y="155850"/>
            <a:ext cx="1047750" cy="31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097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6868695" cy="857250"/>
          </a:xfrm>
        </p:spPr>
        <p:txBody>
          <a:bodyPr>
            <a:normAutofit/>
          </a:bodyPr>
          <a:lstStyle>
            <a:lvl1pPr>
              <a:defRPr sz="2700" b="0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288963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288963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ight Triangle 10"/>
          <p:cNvSpPr/>
          <p:nvPr userDrawn="1"/>
        </p:nvSpPr>
        <p:spPr>
          <a:xfrm flipH="1" flipV="1">
            <a:off x="6799263" y="0"/>
            <a:ext cx="2357437" cy="1075134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Aleo Regular"/>
            </a:endParaRPr>
          </a:p>
        </p:txBody>
      </p:sp>
      <p:sp>
        <p:nvSpPr>
          <p:cNvPr id="12" name="Right Triangle 11"/>
          <p:cNvSpPr/>
          <p:nvPr userDrawn="1"/>
        </p:nvSpPr>
        <p:spPr>
          <a:xfrm flipH="1" flipV="1">
            <a:off x="6192838" y="1"/>
            <a:ext cx="2963862" cy="877490"/>
          </a:xfrm>
          <a:prstGeom prst="rtTriangle">
            <a:avLst/>
          </a:prstGeom>
          <a:solidFill>
            <a:schemeClr val="accent2">
              <a:lumMod val="75000"/>
              <a:alpha val="6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Aleo Regular"/>
            </a:endParaRPr>
          </a:p>
        </p:txBody>
      </p:sp>
      <p:pic>
        <p:nvPicPr>
          <p:cNvPr id="13" name="Picture 5" descr="pq-logo-white-6in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0734" y="155850"/>
            <a:ext cx="1047750" cy="31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05316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3" y="823221"/>
            <a:ext cx="9155139" cy="3626377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345177"/>
              <a:gd name="connsiteX1" fmla="*/ 9178925 w 9178925"/>
              <a:gd name="connsiteY1" fmla="*/ 735184 h 3345177"/>
              <a:gd name="connsiteX2" fmla="*/ 9178925 w 9178925"/>
              <a:gd name="connsiteY2" fmla="*/ 3345177 h 3345177"/>
              <a:gd name="connsiteX3" fmla="*/ 0 w 9178925"/>
              <a:gd name="connsiteY3" fmla="*/ 3345177 h 3345177"/>
              <a:gd name="connsiteX4" fmla="*/ 0 w 9178925"/>
              <a:gd name="connsiteY4" fmla="*/ 0 h 3345177"/>
              <a:gd name="connsiteX0" fmla="*/ 0 w 9178925"/>
              <a:gd name="connsiteY0" fmla="*/ 0 h 3467707"/>
              <a:gd name="connsiteX1" fmla="*/ 9178925 w 9178925"/>
              <a:gd name="connsiteY1" fmla="*/ 857714 h 3467707"/>
              <a:gd name="connsiteX2" fmla="*/ 9178925 w 9178925"/>
              <a:gd name="connsiteY2" fmla="*/ 3467707 h 3467707"/>
              <a:gd name="connsiteX3" fmla="*/ 0 w 9178925"/>
              <a:gd name="connsiteY3" fmla="*/ 3467707 h 3467707"/>
              <a:gd name="connsiteX4" fmla="*/ 0 w 9178925"/>
              <a:gd name="connsiteY4" fmla="*/ 0 h 3467707"/>
              <a:gd name="connsiteX0" fmla="*/ 0 w 9178925"/>
              <a:gd name="connsiteY0" fmla="*/ 0 h 3679350"/>
              <a:gd name="connsiteX1" fmla="*/ 9178925 w 9178925"/>
              <a:gd name="connsiteY1" fmla="*/ 857714 h 3679350"/>
              <a:gd name="connsiteX2" fmla="*/ 9178925 w 9178925"/>
              <a:gd name="connsiteY2" fmla="*/ 3679350 h 3679350"/>
              <a:gd name="connsiteX3" fmla="*/ 0 w 9178925"/>
              <a:gd name="connsiteY3" fmla="*/ 3467707 h 3679350"/>
              <a:gd name="connsiteX4" fmla="*/ 0 w 9178925"/>
              <a:gd name="connsiteY4" fmla="*/ 0 h 3679350"/>
              <a:gd name="connsiteX0" fmla="*/ 11184 w 9190109"/>
              <a:gd name="connsiteY0" fmla="*/ 0 h 3679350"/>
              <a:gd name="connsiteX1" fmla="*/ 9190109 w 9190109"/>
              <a:gd name="connsiteY1" fmla="*/ 857714 h 3679350"/>
              <a:gd name="connsiteX2" fmla="*/ 9190109 w 9190109"/>
              <a:gd name="connsiteY2" fmla="*/ 3679350 h 3679350"/>
              <a:gd name="connsiteX3" fmla="*/ 0 w 9190109"/>
              <a:gd name="connsiteY3" fmla="*/ 3289480 h 3679350"/>
              <a:gd name="connsiteX4" fmla="*/ 11184 w 9190109"/>
              <a:gd name="connsiteY4" fmla="*/ 0 h 3679350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289480 h 3869527"/>
              <a:gd name="connsiteX4" fmla="*/ 11184 w 9190109"/>
              <a:gd name="connsiteY4" fmla="*/ 0 h 3869527"/>
              <a:gd name="connsiteX0" fmla="*/ 11184 w 9190109"/>
              <a:gd name="connsiteY0" fmla="*/ 0 h 3869527"/>
              <a:gd name="connsiteX1" fmla="*/ 9190109 w 9190109"/>
              <a:gd name="connsiteY1" fmla="*/ 857714 h 3869527"/>
              <a:gd name="connsiteX2" fmla="*/ 9190109 w 9190109"/>
              <a:gd name="connsiteY2" fmla="*/ 3869527 h 3869527"/>
              <a:gd name="connsiteX3" fmla="*/ 0 w 9190109"/>
              <a:gd name="connsiteY3" fmla="*/ 3348911 h 3869527"/>
              <a:gd name="connsiteX4" fmla="*/ 11184 w 9190109"/>
              <a:gd name="connsiteY4" fmla="*/ 0 h 386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869527">
                <a:moveTo>
                  <a:pt x="11184" y="0"/>
                </a:moveTo>
                <a:lnTo>
                  <a:pt x="9190109" y="857714"/>
                </a:lnTo>
                <a:lnTo>
                  <a:pt x="9190109" y="3869527"/>
                </a:lnTo>
                <a:lnTo>
                  <a:pt x="0" y="3348911"/>
                </a:lnTo>
                <a:lnTo>
                  <a:pt x="11184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Aleo Regular"/>
            </a:endParaRPr>
          </a:p>
        </p:txBody>
      </p:sp>
      <p:sp>
        <p:nvSpPr>
          <p:cNvPr id="10" name="Rectangle 4"/>
          <p:cNvSpPr/>
          <p:nvPr userDrawn="1"/>
        </p:nvSpPr>
        <p:spPr>
          <a:xfrm>
            <a:off x="5" y="608112"/>
            <a:ext cx="9155139" cy="3677173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3556820 h 3813020"/>
              <a:gd name="connsiteX4" fmla="*/ 0 w 9178925"/>
              <a:gd name="connsiteY4" fmla="*/ 0 h 3813020"/>
              <a:gd name="connsiteX0" fmla="*/ 0 w 9178925"/>
              <a:gd name="connsiteY0" fmla="*/ 0 h 3813020"/>
              <a:gd name="connsiteX1" fmla="*/ 9178925 w 9178925"/>
              <a:gd name="connsiteY1" fmla="*/ 946827 h 3813020"/>
              <a:gd name="connsiteX2" fmla="*/ 9178925 w 9178925"/>
              <a:gd name="connsiteY2" fmla="*/ 3813020 h 3813020"/>
              <a:gd name="connsiteX3" fmla="*/ 0 w 9178925"/>
              <a:gd name="connsiteY3" fmla="*/ 2955306 h 3813020"/>
              <a:gd name="connsiteX4" fmla="*/ 0 w 9178925"/>
              <a:gd name="connsiteY4" fmla="*/ 0 h 3813020"/>
              <a:gd name="connsiteX0" fmla="*/ 0 w 9190109"/>
              <a:gd name="connsiteY0" fmla="*/ 0 h 3757325"/>
              <a:gd name="connsiteX1" fmla="*/ 9178925 w 9190109"/>
              <a:gd name="connsiteY1" fmla="*/ 946827 h 3757325"/>
              <a:gd name="connsiteX2" fmla="*/ 9190109 w 9190109"/>
              <a:gd name="connsiteY2" fmla="*/ 3757325 h 3757325"/>
              <a:gd name="connsiteX3" fmla="*/ 0 w 9190109"/>
              <a:gd name="connsiteY3" fmla="*/ 2955306 h 3757325"/>
              <a:gd name="connsiteX4" fmla="*/ 0 w 9190109"/>
              <a:gd name="connsiteY4" fmla="*/ 0 h 3757325"/>
              <a:gd name="connsiteX0" fmla="*/ 0 w 9190109"/>
              <a:gd name="connsiteY0" fmla="*/ 0 h 3923729"/>
              <a:gd name="connsiteX1" fmla="*/ 9178925 w 9190109"/>
              <a:gd name="connsiteY1" fmla="*/ 1113231 h 3923729"/>
              <a:gd name="connsiteX2" fmla="*/ 9190109 w 9190109"/>
              <a:gd name="connsiteY2" fmla="*/ 3923729 h 3923729"/>
              <a:gd name="connsiteX3" fmla="*/ 0 w 9190109"/>
              <a:gd name="connsiteY3" fmla="*/ 3121710 h 3923729"/>
              <a:gd name="connsiteX4" fmla="*/ 0 w 9190109"/>
              <a:gd name="connsiteY4" fmla="*/ 0 h 39237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0109" h="3923729">
                <a:moveTo>
                  <a:pt x="0" y="0"/>
                </a:moveTo>
                <a:lnTo>
                  <a:pt x="9178925" y="1113231"/>
                </a:lnTo>
                <a:lnTo>
                  <a:pt x="9190109" y="3923729"/>
                </a:lnTo>
                <a:lnTo>
                  <a:pt x="0" y="312171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Aleo Regular"/>
            </a:endParaRPr>
          </a:p>
        </p:txBody>
      </p:sp>
      <p:sp>
        <p:nvSpPr>
          <p:cNvPr id="14" name="Rectangle 4"/>
          <p:cNvSpPr/>
          <p:nvPr userDrawn="1"/>
        </p:nvSpPr>
        <p:spPr>
          <a:xfrm>
            <a:off x="2" y="1068283"/>
            <a:ext cx="9155140" cy="3637515"/>
          </a:xfrm>
          <a:custGeom>
            <a:avLst/>
            <a:gdLst>
              <a:gd name="connsiteX0" fmla="*/ 0 w 9178925"/>
              <a:gd name="connsiteY0" fmla="*/ 0 h 3545681"/>
              <a:gd name="connsiteX1" fmla="*/ 9178925 w 9178925"/>
              <a:gd name="connsiteY1" fmla="*/ 0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45681"/>
              <a:gd name="connsiteX1" fmla="*/ 9178925 w 9178925"/>
              <a:gd name="connsiteY1" fmla="*/ 935688 h 3545681"/>
              <a:gd name="connsiteX2" fmla="*/ 9178925 w 9178925"/>
              <a:gd name="connsiteY2" fmla="*/ 3545681 h 3545681"/>
              <a:gd name="connsiteX3" fmla="*/ 0 w 9178925"/>
              <a:gd name="connsiteY3" fmla="*/ 3545681 h 3545681"/>
              <a:gd name="connsiteX4" fmla="*/ 0 w 9178925"/>
              <a:gd name="connsiteY4" fmla="*/ 0 h 3545681"/>
              <a:gd name="connsiteX0" fmla="*/ 0 w 9178925"/>
              <a:gd name="connsiteY0" fmla="*/ 0 h 3556820"/>
              <a:gd name="connsiteX1" fmla="*/ 9178925 w 9178925"/>
              <a:gd name="connsiteY1" fmla="*/ 946827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0 w 9178925"/>
              <a:gd name="connsiteY3" fmla="*/ 3556820 h 3556820"/>
              <a:gd name="connsiteX4" fmla="*/ 0 w 9178925"/>
              <a:gd name="connsiteY4" fmla="*/ 0 h 3556820"/>
              <a:gd name="connsiteX0" fmla="*/ 0 w 9178925"/>
              <a:gd name="connsiteY0" fmla="*/ 0 h 3556820"/>
              <a:gd name="connsiteX1" fmla="*/ 9178925 w 9178925"/>
              <a:gd name="connsiteY1" fmla="*/ 811590 h 3556820"/>
              <a:gd name="connsiteX2" fmla="*/ 9178925 w 9178925"/>
              <a:gd name="connsiteY2" fmla="*/ 3556820 h 3556820"/>
              <a:gd name="connsiteX3" fmla="*/ 11184 w 9178925"/>
              <a:gd name="connsiteY3" fmla="*/ 3077345 h 3556820"/>
              <a:gd name="connsiteX4" fmla="*/ 0 w 9178925"/>
              <a:gd name="connsiteY4" fmla="*/ 0 h 3556820"/>
              <a:gd name="connsiteX0" fmla="*/ 0 w 9178925"/>
              <a:gd name="connsiteY0" fmla="*/ 0 h 4060883"/>
              <a:gd name="connsiteX1" fmla="*/ 9178925 w 9178925"/>
              <a:gd name="connsiteY1" fmla="*/ 811590 h 4060883"/>
              <a:gd name="connsiteX2" fmla="*/ 9178925 w 9178925"/>
              <a:gd name="connsiteY2" fmla="*/ 4060883 h 4060883"/>
              <a:gd name="connsiteX3" fmla="*/ 11184 w 9178925"/>
              <a:gd name="connsiteY3" fmla="*/ 3077345 h 4060883"/>
              <a:gd name="connsiteX4" fmla="*/ 0 w 9178925"/>
              <a:gd name="connsiteY4" fmla="*/ 0 h 4060883"/>
              <a:gd name="connsiteX0" fmla="*/ 0 w 9178925"/>
              <a:gd name="connsiteY0" fmla="*/ 0 h 4283898"/>
              <a:gd name="connsiteX1" fmla="*/ 9178925 w 9178925"/>
              <a:gd name="connsiteY1" fmla="*/ 811590 h 4283898"/>
              <a:gd name="connsiteX2" fmla="*/ 9178925 w 9178925"/>
              <a:gd name="connsiteY2" fmla="*/ 4283898 h 4283898"/>
              <a:gd name="connsiteX3" fmla="*/ 11184 w 9178925"/>
              <a:gd name="connsiteY3" fmla="*/ 3077345 h 4283898"/>
              <a:gd name="connsiteX4" fmla="*/ 0 w 9178925"/>
              <a:gd name="connsiteY4" fmla="*/ 0 h 428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8925" h="4283898">
                <a:moveTo>
                  <a:pt x="0" y="0"/>
                </a:moveTo>
                <a:lnTo>
                  <a:pt x="9178925" y="811590"/>
                </a:lnTo>
                <a:lnTo>
                  <a:pt x="9178925" y="4283898"/>
                </a:lnTo>
                <a:lnTo>
                  <a:pt x="11184" y="307734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9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Aleo Regular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2227830"/>
            <a:ext cx="7772400" cy="74275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3295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860C7-4D1D-B349-951A-BBAE1971B86C}" type="datetimeFigureOut">
              <a:rPr lang="en-US" smtClean="0"/>
              <a:pPr/>
              <a:t>11/2/2017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9675D-E73C-5348-A9E4-4EA0BFD2FC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obe.com/cn/solutions/ebook/digital-editions/download.html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svg"/><Relationship Id="rId5" Type="http://schemas.openxmlformats.org/officeDocument/2006/relationships/image" Target="../media/image55.png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bookcentral.proquest.com/lib/amsscn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hina.pq.libguides.com/ebc" TargetMode="External"/><Relationship Id="rId4" Type="http://schemas.openxmlformats.org/officeDocument/2006/relationships/image" Target="../media/image7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bookcentral.proquest.com/lib/amsscn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0"/>
          </p:nvPr>
        </p:nvSpPr>
        <p:spPr>
          <a:xfrm>
            <a:off x="1176798" y="3653796"/>
            <a:ext cx="7761248" cy="1237166"/>
          </a:xfrm>
        </p:spPr>
        <p:txBody>
          <a:bodyPr/>
          <a:lstStyle/>
          <a:p>
            <a:pPr algn="r">
              <a:lnSpc>
                <a:spcPct val="200000"/>
              </a:lnSpc>
            </a:pPr>
            <a:r>
              <a:rPr lang="zh-CN" altLang="en-US" sz="1200" dirty="0">
                <a:latin typeface="Verdana" panose="020B0604030504040204" pitchFamily="34" charset="0"/>
                <a:ea typeface="微软雅黑" panose="020B0503020204020204" pitchFamily="34" charset="-122"/>
                <a:cs typeface="Verdana" panose="020B0604030504040204" pitchFamily="34" charset="0"/>
              </a:rPr>
              <a:t>郭谷雨</a:t>
            </a:r>
            <a:endParaRPr lang="en-US" altLang="zh-CN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200000"/>
              </a:lnSpc>
            </a:pPr>
            <a:r>
              <a:rPr lang="en-US" altLang="zh-CN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ProQuest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培训及咨询顾问</a:t>
            </a: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660854" y="1354661"/>
            <a:ext cx="6069016" cy="743078"/>
          </a:xfrm>
        </p:spPr>
        <p:txBody>
          <a:bodyPr>
            <a:noAutofit/>
          </a:bodyPr>
          <a:lstStyle/>
          <a:p>
            <a:pPr algn="dist">
              <a:lnSpc>
                <a:spcPct val="200000"/>
              </a:lnSpc>
            </a:pP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ProQuest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助力学术研究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9227" y="2489943"/>
            <a:ext cx="34051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一电子书专题讲座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042914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95FABE2-B1E6-41ED-9181-277652839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7959"/>
            <a:ext cx="9144000" cy="413414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检索结果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83240" y="1951869"/>
            <a:ext cx="2257942" cy="2910237"/>
          </a:xfrm>
          <a:prstGeom prst="roundRect">
            <a:avLst/>
          </a:prstGeom>
          <a:noFill/>
          <a:ln w="698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9" name="Arrow: Right 8"/>
          <p:cNvSpPr/>
          <p:nvPr/>
        </p:nvSpPr>
        <p:spPr>
          <a:xfrm rot="10800000">
            <a:off x="3200400" y="1951869"/>
            <a:ext cx="1028700" cy="558800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97697" y="1573542"/>
            <a:ext cx="2578100" cy="2785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+mj-ea"/>
                <a:ea typeface="+mj-ea"/>
              </a:rPr>
              <a:t>订购情况</a:t>
            </a:r>
            <a:endParaRPr lang="en-US" altLang="zh-CN" b="1" dirty="0">
              <a:latin typeface="+mj-ea"/>
              <a:ea typeface="+mj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+mj-ea"/>
                <a:ea typeface="+mj-ea"/>
              </a:rPr>
              <a:t>出版年份</a:t>
            </a:r>
            <a:endParaRPr lang="en-US" altLang="zh-CN" b="1" dirty="0">
              <a:latin typeface="+mj-ea"/>
              <a:ea typeface="+mj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+mj-ea"/>
                <a:ea typeface="+mj-ea"/>
              </a:rPr>
              <a:t>主题词</a:t>
            </a:r>
            <a:endParaRPr lang="en-US" altLang="zh-CN" b="1" dirty="0">
              <a:latin typeface="+mj-ea"/>
              <a:ea typeface="+mj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+mj-ea"/>
                <a:ea typeface="+mj-ea"/>
              </a:rPr>
              <a:t>语言</a:t>
            </a:r>
            <a:endParaRPr lang="en-US" altLang="zh-CN" b="1" dirty="0">
              <a:latin typeface="+mj-ea"/>
              <a:ea typeface="+mj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zh-CN" altLang="en-US" b="1" dirty="0">
                <a:latin typeface="+mj-ea"/>
                <a:ea typeface="+mj-ea"/>
              </a:rPr>
              <a:t>作者</a:t>
            </a:r>
          </a:p>
        </p:txBody>
      </p:sp>
    </p:spTree>
    <p:extLst>
      <p:ext uri="{BB962C8B-B14F-4D97-AF65-F5344CB8AC3E}">
        <p14:creationId xmlns:p14="http://schemas.microsoft.com/office/powerpoint/2010/main" xmlns="" val="163767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37997B-D7C4-4478-A8A5-88CB9A0C8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134" y="1052830"/>
            <a:ext cx="5693484" cy="3677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检索结果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Search Results</a:t>
            </a:r>
            <a:endParaRPr lang="zh-CN" altLang="en-US" dirty="0"/>
          </a:p>
        </p:txBody>
      </p:sp>
      <p:sp>
        <p:nvSpPr>
          <p:cNvPr id="8" name="Rounded Rectangle 9"/>
          <p:cNvSpPr/>
          <p:nvPr/>
        </p:nvSpPr>
        <p:spPr>
          <a:xfrm>
            <a:off x="821061" y="2737336"/>
            <a:ext cx="1083369" cy="308418"/>
          </a:xfrm>
          <a:prstGeom prst="roundRect">
            <a:avLst/>
          </a:prstGeom>
          <a:noFill/>
          <a:ln w="698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304" y="4335393"/>
            <a:ext cx="915840" cy="471257"/>
          </a:xfrm>
          <a:prstGeom prst="rect">
            <a:avLst/>
          </a:prstGeom>
        </p:spPr>
      </p:pic>
      <p:sp>
        <p:nvSpPr>
          <p:cNvPr id="9" name="Rounded Rectangle 9"/>
          <p:cNvSpPr/>
          <p:nvPr/>
        </p:nvSpPr>
        <p:spPr>
          <a:xfrm>
            <a:off x="784160" y="4411785"/>
            <a:ext cx="1157169" cy="318475"/>
          </a:xfrm>
          <a:prstGeom prst="roundRect">
            <a:avLst/>
          </a:prstGeom>
          <a:noFill/>
          <a:ln w="698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0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高级检索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Advanced Search</a:t>
            </a:r>
            <a:endParaRPr lang="zh-CN" alt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166" y="1054099"/>
            <a:ext cx="7104434" cy="11117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26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861 0.30371 L -0.04201 -1.12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" y="-7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主题浏览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Browse Subjects</a:t>
            </a:r>
            <a:endParaRPr lang="zh-CN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DC3543-2773-4371-BC63-302ED423A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107" y="514350"/>
            <a:ext cx="5556805" cy="3957499"/>
          </a:xfrm>
          <a:prstGeom prst="rect">
            <a:avLst/>
          </a:prstGeom>
        </p:spPr>
      </p:pic>
      <p:sp>
        <p:nvSpPr>
          <p:cNvPr id="6" name="Rounded Rectangle 9">
            <a:extLst>
              <a:ext uri="{FF2B5EF4-FFF2-40B4-BE49-F238E27FC236}">
                <a16:creationId xmlns:a16="http://schemas.microsoft.com/office/drawing/2014/main" xmlns="" id="{B231C11D-040D-43BA-A145-0251724D7CB2}"/>
              </a:ext>
            </a:extLst>
          </p:cNvPr>
          <p:cNvSpPr/>
          <p:nvPr/>
        </p:nvSpPr>
        <p:spPr>
          <a:xfrm>
            <a:off x="5456857" y="2843662"/>
            <a:ext cx="752558" cy="308418"/>
          </a:xfrm>
          <a:prstGeom prst="roundRect">
            <a:avLst/>
          </a:prstGeom>
          <a:noFill/>
          <a:ln w="698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967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31B00C-C1B1-4588-A460-952CC7D0D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5" y="891540"/>
            <a:ext cx="9144000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读者荐购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DDA</a:t>
            </a:r>
            <a:endParaRPr lang="zh-CN" altLang="en-US" dirty="0"/>
          </a:p>
        </p:txBody>
      </p:sp>
      <p:sp>
        <p:nvSpPr>
          <p:cNvPr id="14" name="Rounded Rectangle 9"/>
          <p:cNvSpPr/>
          <p:nvPr/>
        </p:nvSpPr>
        <p:spPr>
          <a:xfrm>
            <a:off x="3064389" y="3785191"/>
            <a:ext cx="1061044" cy="425301"/>
          </a:xfrm>
          <a:prstGeom prst="roundRect">
            <a:avLst/>
          </a:prstGeom>
          <a:noFill/>
          <a:ln w="698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7" name="Rounded Rectangle 9"/>
          <p:cNvSpPr/>
          <p:nvPr/>
        </p:nvSpPr>
        <p:spPr>
          <a:xfrm>
            <a:off x="2176720" y="1070434"/>
            <a:ext cx="2118834" cy="503185"/>
          </a:xfrm>
          <a:prstGeom prst="roundRect">
            <a:avLst/>
          </a:prstGeom>
          <a:noFill/>
          <a:ln w="698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909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E8A84FB-7375-48B1-BBDE-7524EE9C8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68" y="514350"/>
            <a:ext cx="7644809" cy="4218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读者荐购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DDA</a:t>
            </a:r>
            <a:endParaRPr lang="zh-CN" altLang="en-US" dirty="0"/>
          </a:p>
        </p:txBody>
      </p:sp>
      <p:sp>
        <p:nvSpPr>
          <p:cNvPr id="6" name="Rounded Rectangle 9"/>
          <p:cNvSpPr/>
          <p:nvPr/>
        </p:nvSpPr>
        <p:spPr>
          <a:xfrm>
            <a:off x="903768" y="3175296"/>
            <a:ext cx="1541720" cy="375978"/>
          </a:xfrm>
          <a:prstGeom prst="roundRect">
            <a:avLst/>
          </a:prstGeom>
          <a:noFill/>
          <a:ln w="698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57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读者荐购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Request This Book</a:t>
            </a:r>
            <a:endParaRPr lang="zh-CN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B321B0B-F189-4262-AAF3-4C31EA794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9778" y="514350"/>
            <a:ext cx="6072925" cy="4319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3765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984767"/>
            <a:ext cx="7148080" cy="2695847"/>
          </a:xfrm>
          <a:prstGeom prst="rect">
            <a:avLst/>
          </a:prstGeom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检索结果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分面系统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Search Results——Narrow Down Search Results</a:t>
            </a:r>
            <a:endParaRPr lang="zh-CN" alt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46381" y="1384768"/>
            <a:ext cx="1534885" cy="408214"/>
          </a:xfrm>
          <a:prstGeom prst="roundRect">
            <a:avLst/>
          </a:prstGeom>
          <a:noFill/>
          <a:ln w="698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3034" y="2054083"/>
            <a:ext cx="2135981" cy="557213"/>
          </a:xfrm>
          <a:prstGeom prst="rect">
            <a:avLst/>
          </a:prstGeom>
          <a:noFill/>
          <a:ln w="69850">
            <a:solidFill>
              <a:srgbClr val="C00000"/>
            </a:solidFill>
            <a:prstDash val="sysDot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42" y="4112909"/>
            <a:ext cx="2214563" cy="588509"/>
          </a:xfrm>
          <a:prstGeom prst="rect">
            <a:avLst/>
          </a:prstGeom>
          <a:noFill/>
          <a:ln w="69850">
            <a:solidFill>
              <a:srgbClr val="C00000"/>
            </a:solidFill>
            <a:prstDash val="sysDot"/>
          </a:ln>
          <a:extLst/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2626" y="3055363"/>
            <a:ext cx="2214563" cy="586638"/>
          </a:xfrm>
          <a:prstGeom prst="rect">
            <a:avLst/>
          </a:prstGeom>
          <a:noFill/>
          <a:ln w="69850">
            <a:solidFill>
              <a:srgbClr val="C00000"/>
            </a:solidFill>
            <a:prstDash val="sysDot"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933666" y="1248563"/>
            <a:ext cx="4768960" cy="3158600"/>
            <a:chOff x="1933666" y="1248563"/>
            <a:chExt cx="4768960" cy="3158600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957522" y="1248563"/>
              <a:ext cx="4745104" cy="38087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11267" idx="1"/>
            </p:cNvCxnSpPr>
            <p:nvPr/>
          </p:nvCxnSpPr>
          <p:spPr>
            <a:xfrm>
              <a:off x="1933666" y="1629433"/>
              <a:ext cx="4749368" cy="703257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987300" y="1629433"/>
              <a:ext cx="4568847" cy="1719249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960483" y="1629433"/>
              <a:ext cx="4568847" cy="277773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2072" y="763361"/>
            <a:ext cx="2295117" cy="981159"/>
          </a:xfrm>
          <a:prstGeom prst="rect">
            <a:avLst/>
          </a:prstGeom>
          <a:ln w="57150">
            <a:solidFill>
              <a:srgbClr val="C00000"/>
            </a:solidFill>
            <a:prstDash val="sysDot"/>
          </a:ln>
        </p:spPr>
      </p:pic>
    </p:spTree>
    <p:extLst>
      <p:ext uri="{BB962C8B-B14F-4D97-AF65-F5344CB8AC3E}">
        <p14:creationId xmlns:p14="http://schemas.microsoft.com/office/powerpoint/2010/main" xmlns="" val="408525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1" y="891327"/>
            <a:ext cx="6324894" cy="3722980"/>
          </a:xfrm>
          <a:prstGeom prst="rect">
            <a:avLst/>
          </a:prstGeom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检索结果 </a:t>
            </a: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电子书结果</a:t>
            </a:r>
            <a:endParaRPr lang="en-US" altLang="zh-CN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Search Results</a:t>
            </a:r>
            <a:endParaRPr lang="zh-CN" alt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039043" y="1688195"/>
            <a:ext cx="1534885" cy="408214"/>
          </a:xfrm>
          <a:prstGeom prst="roundRect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solidFill>
                <a:srgbClr val="C00000"/>
              </a:solidFill>
              <a:latin typeface="Roboto Regular"/>
              <a:cs typeface="Roboto Regular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26529" y="2114947"/>
            <a:ext cx="1534885" cy="408214"/>
          </a:xfrm>
          <a:prstGeom prst="roundRect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054091" y="1591072"/>
            <a:ext cx="1534885" cy="1455963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整本借阅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在线阅读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目录信息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书架管理</a:t>
            </a:r>
          </a:p>
        </p:txBody>
      </p:sp>
    </p:spTree>
    <p:extLst>
      <p:ext uri="{BB962C8B-B14F-4D97-AF65-F5344CB8AC3E}">
        <p14:creationId xmlns:p14="http://schemas.microsoft.com/office/powerpoint/2010/main" xmlns="" val="416448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FFE126D-5F8F-464D-9372-BBDB89356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293" y="507677"/>
            <a:ext cx="7343627" cy="425196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Book Details</a:t>
            </a:r>
            <a:endParaRPr lang="zh-CN" alt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2965721" y="1314828"/>
            <a:ext cx="3785953" cy="1407108"/>
          </a:xfrm>
          <a:prstGeom prst="roundRect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868633" y="1314828"/>
            <a:ext cx="1839432" cy="2353405"/>
          </a:xfrm>
          <a:prstGeom prst="roundRect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601562" y="690938"/>
            <a:ext cx="1534885" cy="468086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权限说明等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439539" y="521023"/>
            <a:ext cx="1534885" cy="468086"/>
          </a:xfrm>
          <a:prstGeom prst="rect">
            <a:avLst/>
          </a:prstGeom>
          <a:solidFill>
            <a:srgbClr val="C00000"/>
          </a:solidFill>
          <a:ln w="9525" algn="ctr">
            <a:noFill/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/>
            <a:r>
              <a:rPr lang="zh-CN" altLang="en-US" sz="2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书目信息等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书籍详情页面</a:t>
            </a:r>
          </a:p>
        </p:txBody>
      </p:sp>
    </p:spTree>
    <p:extLst>
      <p:ext uri="{BB962C8B-B14F-4D97-AF65-F5344CB8AC3E}">
        <p14:creationId xmlns:p14="http://schemas.microsoft.com/office/powerpoint/2010/main" xmlns="" val="163128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讲座内容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Agenda</a:t>
            </a:r>
            <a:endParaRPr lang="zh-CN" altLang="en-US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1531620" y="891540"/>
            <a:ext cx="7612380" cy="34616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平台登陆，账号申请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资源简介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检索功能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检索结果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8"/>
              </a:rPr>
              <a:t>电子书荐购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  <a:p>
            <a:pPr marL="385763" indent="-385763">
              <a:lnSpc>
                <a:spcPct val="150000"/>
              </a:lnSpc>
              <a:buNone/>
            </a:pP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1162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Online Reading</a:t>
            </a:r>
            <a:endParaRPr lang="zh-CN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1" y="905334"/>
            <a:ext cx="5435600" cy="371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906054" y="1506381"/>
            <a:ext cx="337458" cy="2030185"/>
          </a:xfrm>
          <a:prstGeom prst="roundRect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967" y="1474761"/>
            <a:ext cx="1428750" cy="2141934"/>
          </a:xfrm>
          <a:prstGeom prst="rect">
            <a:avLst/>
          </a:prstGeom>
          <a:noFill/>
          <a:ln w="5715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>
          <a:xfrm>
            <a:off x="2860018" y="1201102"/>
            <a:ext cx="3566183" cy="402355"/>
          </a:xfrm>
          <a:prstGeom prst="roundRect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8226" y="1774151"/>
            <a:ext cx="4055950" cy="2845509"/>
          </a:xfrm>
          <a:prstGeom prst="rect">
            <a:avLst/>
          </a:prstGeom>
          <a:noFill/>
          <a:ln w="76200">
            <a:solidFill>
              <a:srgbClr val="C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在线阅读</a:t>
            </a:r>
          </a:p>
        </p:txBody>
      </p:sp>
    </p:spTree>
    <p:extLst>
      <p:ext uri="{BB962C8B-B14F-4D97-AF65-F5344CB8AC3E}">
        <p14:creationId xmlns:p14="http://schemas.microsoft.com/office/powerpoint/2010/main" xmlns="" val="34685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在线阅读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Online Reading</a:t>
            </a:r>
            <a:endParaRPr lang="zh-CN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19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8119" y="1543050"/>
            <a:ext cx="192881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4559" y="137160"/>
            <a:ext cx="462915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3916660" y="957025"/>
            <a:ext cx="1305909" cy="466724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6" y="1021977"/>
            <a:ext cx="2418159" cy="3588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512734" y="975654"/>
            <a:ext cx="2939256" cy="369332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标注颜色、文字、加书签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44424" y="1765181"/>
            <a:ext cx="410766" cy="448072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717840" y="1804551"/>
            <a:ext cx="1459706" cy="369332"/>
          </a:xfrm>
          <a:prstGeom prst="rect">
            <a:avLst/>
          </a:prstGeom>
          <a:solidFill>
            <a:srgbClr val="C00000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CN" altLang="en-US" sz="1800" dirty="0">
                <a:solidFill>
                  <a:schemeClr val="bg1"/>
                </a:solidFill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查看标注</a:t>
            </a:r>
          </a:p>
        </p:txBody>
      </p:sp>
    </p:spTree>
    <p:extLst>
      <p:ext uri="{BB962C8B-B14F-4D97-AF65-F5344CB8AC3E}">
        <p14:creationId xmlns:p14="http://schemas.microsoft.com/office/powerpoint/2010/main" xmlns="" val="4140465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6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3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092AAC-5D30-426E-AA86-BB81A9487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1977"/>
            <a:ext cx="8562975" cy="3533775"/>
          </a:xfrm>
          <a:prstGeom prst="rect">
            <a:avLst/>
          </a:prstGeom>
        </p:spPr>
      </p:pic>
      <p:sp>
        <p:nvSpPr>
          <p:cNvPr id="440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复制</a:t>
            </a:r>
            <a:r>
              <a:rPr lang="en-US" altLang="zh-CN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/</a:t>
            </a:r>
            <a:r>
              <a:rPr lang="zh-CN" altLang="en-US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打印</a:t>
            </a:r>
            <a:r>
              <a:rPr lang="en-US" altLang="zh-CN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/</a:t>
            </a:r>
            <a:r>
              <a:rPr lang="zh-CN" altLang="en-US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保存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Copy/Print/Save</a:t>
            </a:r>
            <a:endParaRPr lang="zh-CN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" name="Rounded Rectangle 10"/>
          <p:cNvSpPr/>
          <p:nvPr/>
        </p:nvSpPr>
        <p:spPr>
          <a:xfrm>
            <a:off x="2137873" y="2950442"/>
            <a:ext cx="5804648" cy="1132459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555877" y="2442815"/>
            <a:ext cx="3386644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800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可复制、打印、保存的页数</a:t>
            </a:r>
          </a:p>
        </p:txBody>
      </p:sp>
    </p:spTree>
    <p:extLst>
      <p:ext uri="{BB962C8B-B14F-4D97-AF65-F5344CB8AC3E}">
        <p14:creationId xmlns:p14="http://schemas.microsoft.com/office/powerpoint/2010/main" xmlns="" val="169491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复制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Copy</a:t>
            </a:r>
            <a:endParaRPr lang="zh-CN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1" y="1021977"/>
            <a:ext cx="5715000" cy="330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>
            <a:spLocks noChangeArrowheads="1"/>
          </p:cNvSpPr>
          <p:nvPr/>
        </p:nvSpPr>
        <p:spPr bwMode="auto">
          <a:xfrm flipV="1">
            <a:off x="4308935" y="1741838"/>
            <a:ext cx="217910" cy="493361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126481" y="1877988"/>
            <a:ext cx="2519389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点击复制按钮，可复制该页文字内容；也可以先点击鼠标左键，拖动选择内容，然后复制指定内容</a:t>
            </a:r>
          </a:p>
        </p:txBody>
      </p:sp>
    </p:spTree>
    <p:extLst>
      <p:ext uri="{BB962C8B-B14F-4D97-AF65-F5344CB8AC3E}">
        <p14:creationId xmlns:p14="http://schemas.microsoft.com/office/powerpoint/2010/main" xmlns="" val="266905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复制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Copy</a:t>
            </a:r>
            <a:endParaRPr lang="zh-CN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608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6911" y="949941"/>
            <a:ext cx="5086350" cy="304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025586" y="1794844"/>
            <a:ext cx="1885950" cy="646331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800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复制内容将显示引文信息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26911" y="1517246"/>
            <a:ext cx="4817533" cy="1722665"/>
          </a:xfrm>
          <a:prstGeom prst="roundRect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14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保存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Save</a:t>
            </a:r>
            <a:endParaRPr lang="zh-CN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157" y="917972"/>
            <a:ext cx="5715000" cy="330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>
            <a:spLocks noChangeArrowheads="1"/>
          </p:cNvSpPr>
          <p:nvPr/>
        </p:nvSpPr>
        <p:spPr bwMode="auto">
          <a:xfrm flipV="1">
            <a:off x="4894149" y="1570264"/>
            <a:ext cx="257175" cy="242888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xmlns="" val="199241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保存 </a:t>
            </a:r>
            <a:r>
              <a:rPr lang="en-US" altLang="zh-CN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–</a:t>
            </a:r>
            <a:r>
              <a:rPr lang="zh-CN" altLang="en-US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 处理为</a:t>
            </a:r>
            <a:r>
              <a:rPr lang="en-US" altLang="zh-CN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PDF</a:t>
            </a:r>
            <a:r>
              <a:rPr lang="zh-CN" altLang="en-US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格式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Save to PDF</a:t>
            </a:r>
            <a:endParaRPr lang="zh-CN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2164" y="800100"/>
            <a:ext cx="5815693" cy="365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2090057" y="1271415"/>
            <a:ext cx="5257799" cy="1936043"/>
          </a:xfrm>
          <a:prstGeom prst="roundRect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86000" y="3554308"/>
            <a:ext cx="2878931" cy="92333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800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保存章</a:t>
            </a:r>
            <a:r>
              <a:rPr lang="en-US" altLang="zh-CN" sz="1800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/</a:t>
            </a:r>
            <a:r>
              <a:rPr lang="zh-CN" altLang="en-US" sz="1800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或选定页，保存成</a:t>
            </a:r>
            <a:r>
              <a:rPr lang="en-US" altLang="zh-CN" sz="1800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PDF</a:t>
            </a:r>
            <a:r>
              <a:rPr lang="zh-CN" altLang="en-US" sz="1800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格式文件，其中包含引文信息</a:t>
            </a:r>
          </a:p>
        </p:txBody>
      </p:sp>
    </p:spTree>
    <p:extLst>
      <p:ext uri="{BB962C8B-B14F-4D97-AF65-F5344CB8AC3E}">
        <p14:creationId xmlns:p14="http://schemas.microsoft.com/office/powerpoint/2010/main" xmlns="" val="151111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打印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Print</a:t>
            </a:r>
            <a:endParaRPr lang="zh-CN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66157" y="917972"/>
            <a:ext cx="5715000" cy="3307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>
            <a:spLocks noChangeArrowheads="1"/>
          </p:cNvSpPr>
          <p:nvPr/>
        </p:nvSpPr>
        <p:spPr bwMode="auto">
          <a:xfrm flipV="1">
            <a:off x="5536406" y="1570264"/>
            <a:ext cx="257175" cy="242888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xmlns="" val="109957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PDF</a:t>
            </a:r>
            <a:r>
              <a:rPr lang="zh-CN" altLang="en-US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文件可打印</a:t>
            </a:r>
            <a:r>
              <a:rPr lang="en-US" altLang="zh-CN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/</a:t>
            </a:r>
            <a:r>
              <a:rPr lang="zh-CN" altLang="en-US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保存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PDF </a:t>
            </a:r>
            <a:endParaRPr lang="zh-CN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0076"/>
            <a:ext cx="5912556" cy="391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1143000" y="742950"/>
            <a:ext cx="1532467" cy="458153"/>
          </a:xfrm>
          <a:prstGeom prst="roundRect">
            <a:avLst>
              <a:gd name="adj" fmla="val 16667"/>
            </a:avLst>
          </a:prstGeom>
          <a:noFill/>
          <a:ln w="63500" algn="ctr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xmlns="" val="176803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整本借阅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588" y="484480"/>
            <a:ext cx="4972050" cy="3985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04638" y="1675513"/>
            <a:ext cx="3863505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整本借阅需要创建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Ebook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 Central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个人帐户和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Adobe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帐户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计算机借阅需下载</a:t>
            </a:r>
            <a:r>
              <a:rPr lang="en-US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Adobe Digital Editions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移动设备需下载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Bluefire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 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Arial Unicode MS" pitchFamily="34" charset="-122"/>
              </a:rPr>
              <a:t>Reader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  <p:sp>
        <p:nvSpPr>
          <p:cNvPr id="5" name="Down Arrow 4"/>
          <p:cNvSpPr>
            <a:spLocks noChangeArrowheads="1"/>
          </p:cNvSpPr>
          <p:nvPr/>
        </p:nvSpPr>
        <p:spPr bwMode="auto">
          <a:xfrm flipV="1">
            <a:off x="519994" y="823913"/>
            <a:ext cx="257175" cy="485775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xmlns="" val="79240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F6C74D9-1839-4C35-B0F1-F4F866ACA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328" y="669131"/>
            <a:ext cx="4612363" cy="39589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登陆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ounded Rectangle 9"/>
          <p:cNvSpPr/>
          <p:nvPr/>
        </p:nvSpPr>
        <p:spPr>
          <a:xfrm>
            <a:off x="2921558" y="2879951"/>
            <a:ext cx="2022582" cy="341714"/>
          </a:xfrm>
          <a:prstGeom prst="roundRect">
            <a:avLst/>
          </a:prstGeom>
          <a:noFill/>
          <a:ln w="698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80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Adobe Digital Editions</a:t>
            </a:r>
            <a:endParaRPr lang="zh-CN" altLang="en-US" dirty="0">
              <a:latin typeface="Microsoft YaHei" pitchFamily="34" charset="-122"/>
              <a:ea typeface="Microsoft YaHei" pitchFamily="34" charset="-122"/>
              <a:cs typeface="Arial Unicode MS" pitchFamily="34" charset="-122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1" y="1011767"/>
            <a:ext cx="6068341" cy="383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own Arrow 3"/>
          <p:cNvSpPr>
            <a:spLocks noChangeArrowheads="1"/>
          </p:cNvSpPr>
          <p:nvPr/>
        </p:nvSpPr>
        <p:spPr bwMode="auto">
          <a:xfrm flipV="1">
            <a:off x="4899378" y="1998839"/>
            <a:ext cx="257175" cy="485775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5" name="Rounded Rectangle 4"/>
          <p:cNvSpPr/>
          <p:nvPr/>
        </p:nvSpPr>
        <p:spPr>
          <a:xfrm>
            <a:off x="411481" y="2328010"/>
            <a:ext cx="2343008" cy="674834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0" y="444999"/>
            <a:ext cx="8794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  <a:hlinkClick r:id="rId3"/>
              </a:rPr>
              <a:t>http://www.adobe.com/cn/solutions/ebook/digital-editions/download.html</a:t>
            </a:r>
            <a:r>
              <a:rPr lang="en-US" altLang="zh-CN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 </a:t>
            </a:r>
            <a:endParaRPr lang="zh-CN" altLang="en-US" dirty="0">
              <a:latin typeface="Microsoft YaHei" pitchFamily="34" charset="-122"/>
              <a:ea typeface="Microsoft YaHei" pitchFamily="34" charset="-122"/>
              <a:cs typeface="Arial Unicode MS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26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Adobe Digital Editions</a:t>
            </a:r>
            <a:r>
              <a:rPr lang="zh-CN" altLang="en-US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 授权</a:t>
            </a:r>
            <a:r>
              <a:rPr lang="en-US" altLang="en-US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/>
            </a:r>
            <a:br>
              <a:rPr lang="en-US" altLang="en-US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</a:br>
            <a:endParaRPr lang="zh-CN" altLang="en-US">
              <a:latin typeface="Microsoft YaHei" pitchFamily="34" charset="-122"/>
              <a:ea typeface="Microsoft YaHei" pitchFamily="34" charset="-122"/>
              <a:cs typeface="Arial Unicode MS" pitchFamily="34" charset="-122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2943" y="774439"/>
            <a:ext cx="5935133" cy="395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452109" y="1957124"/>
            <a:ext cx="2571750" cy="83099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下载</a:t>
            </a:r>
            <a:r>
              <a:rPr lang="en-US" altLang="en-US" sz="160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Adobe Digital Editions</a:t>
            </a:r>
            <a:r>
              <a:rPr lang="zh-CN" altLang="en-US" sz="160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， 利用</a:t>
            </a:r>
            <a:r>
              <a:rPr lang="en-US" altLang="zh-CN" sz="160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Adobe</a:t>
            </a:r>
            <a:r>
              <a:rPr lang="zh-CN" altLang="en-US" sz="160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个人帐号</a:t>
            </a:r>
            <a:r>
              <a:rPr lang="en-US" altLang="zh-CN" sz="160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/</a:t>
            </a:r>
            <a:r>
              <a:rPr lang="zh-CN" altLang="en-US" sz="160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密码授权</a:t>
            </a:r>
          </a:p>
        </p:txBody>
      </p:sp>
    </p:spTree>
    <p:extLst>
      <p:ext uri="{BB962C8B-B14F-4D97-AF65-F5344CB8AC3E}">
        <p14:creationId xmlns:p14="http://schemas.microsoft.com/office/powerpoint/2010/main" xmlns="" val="416331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借阅流程 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Full Download</a:t>
            </a:r>
            <a:endParaRPr lang="zh-CN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9489" y="823913"/>
            <a:ext cx="4399756" cy="3944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own Arrow 4"/>
          <p:cNvSpPr>
            <a:spLocks noChangeArrowheads="1"/>
          </p:cNvSpPr>
          <p:nvPr/>
        </p:nvSpPr>
        <p:spPr bwMode="auto">
          <a:xfrm flipV="1">
            <a:off x="1885950" y="1170345"/>
            <a:ext cx="257175" cy="485775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25507" y="1413232"/>
            <a:ext cx="1627204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80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借阅按钮</a:t>
            </a:r>
          </a:p>
        </p:txBody>
      </p:sp>
    </p:spTree>
    <p:extLst>
      <p:ext uri="{BB962C8B-B14F-4D97-AF65-F5344CB8AC3E}">
        <p14:creationId xmlns:p14="http://schemas.microsoft.com/office/powerpoint/2010/main" xmlns="" val="105724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借阅流程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Full Download</a:t>
            </a:r>
            <a:endParaRPr lang="zh-CN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1" y="1059236"/>
            <a:ext cx="3811191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0116" y="1658788"/>
            <a:ext cx="4636294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32287" y="707102"/>
            <a:ext cx="3988246" cy="251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4" descr="Line Arrow: Slight curve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18402958">
            <a:off x="3887525" y="2553451"/>
            <a:ext cx="1671315" cy="914400"/>
          </a:xfrm>
          <a:prstGeom prst="rect">
            <a:avLst/>
          </a:prstGeom>
        </p:spPr>
      </p:pic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80510" y="2227989"/>
            <a:ext cx="44862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208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整本借阅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Full Download</a:t>
            </a:r>
            <a:endParaRPr lang="zh-CN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591" y="1021977"/>
            <a:ext cx="5126354" cy="383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214528" y="3702755"/>
            <a:ext cx="2617116" cy="990959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xmlns="" val="389944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6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下载</a:t>
            </a:r>
            <a:r>
              <a:rPr lang="en-US" altLang="zh-CN" dirty="0" err="1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Bluefire</a:t>
            </a:r>
            <a:r>
              <a:rPr lang="zh-CN" altLang="en-US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 </a:t>
            </a:r>
            <a:r>
              <a:rPr lang="en-US" altLang="zh-CN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Reader </a:t>
            </a:r>
            <a:r>
              <a:rPr lang="zh-CN" altLang="en-US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移动设备整本借阅</a:t>
            </a: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7186" y="738279"/>
            <a:ext cx="2493169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097098" y="3857351"/>
            <a:ext cx="2571750" cy="5847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下载</a:t>
            </a:r>
            <a:r>
              <a:rPr lang="en-US" altLang="zh-CN" sz="1600" dirty="0" err="1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Bluefire</a:t>
            </a:r>
            <a:r>
              <a:rPr lang="en-US" altLang="zh-CN" sz="1600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 Reader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注册并授权</a:t>
            </a:r>
          </a:p>
        </p:txBody>
      </p:sp>
      <p:pic>
        <p:nvPicPr>
          <p:cNvPr id="6" name="Picture 5" descr="A screenshot of a cell phone&#10;&#10;Description generated with high confidenc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812" y="1119445"/>
            <a:ext cx="4267048" cy="239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5022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借阅流程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Full Download</a:t>
            </a:r>
            <a:endParaRPr lang="zh-CN" alt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" y="891540"/>
            <a:ext cx="3890963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4942" y="1950007"/>
            <a:ext cx="3835003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9955" y="2593772"/>
            <a:ext cx="39433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490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040" y="1388423"/>
            <a:ext cx="3648075" cy="2897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3" descr="Phone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12398" y="1605713"/>
            <a:ext cx="1162050" cy="246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7877" y="1614047"/>
            <a:ext cx="1368029" cy="2455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137160" y="137160"/>
            <a:ext cx="7886700" cy="377190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移动阅读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32588" y="599854"/>
            <a:ext cx="7891272" cy="309563"/>
          </a:xfrm>
        </p:spPr>
        <p:txBody>
          <a:bodyPr/>
          <a:lstStyle/>
          <a:p>
            <a:r>
              <a:rPr lang="en-US" altLang="zh-CN" dirty="0"/>
              <a:t>Read from Tablet, Android and IOS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311708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61492" y="823913"/>
            <a:ext cx="6271532" cy="3932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own Arrow 12"/>
          <p:cNvSpPr>
            <a:spLocks noChangeArrowheads="1"/>
          </p:cNvSpPr>
          <p:nvPr/>
        </p:nvSpPr>
        <p:spPr bwMode="auto">
          <a:xfrm flipV="1">
            <a:off x="3028950" y="1668066"/>
            <a:ext cx="257175" cy="485775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766146" y="2203295"/>
            <a:ext cx="2628730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添加页标到个人书架</a:t>
            </a:r>
          </a:p>
        </p:txBody>
      </p:sp>
      <p:sp>
        <p:nvSpPr>
          <p:cNvPr id="16" name="Down Arrow 15"/>
          <p:cNvSpPr>
            <a:spLocks noChangeArrowheads="1"/>
          </p:cNvSpPr>
          <p:nvPr/>
        </p:nvSpPr>
        <p:spPr bwMode="auto">
          <a:xfrm flipV="1">
            <a:off x="5911623" y="1182291"/>
            <a:ext cx="257175" cy="485775"/>
          </a:xfrm>
          <a:prstGeom prst="downArrow">
            <a:avLst>
              <a:gd name="adj1" fmla="val 50000"/>
              <a:gd name="adj2" fmla="val 50003"/>
            </a:avLst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5268517" y="1809869"/>
            <a:ext cx="1888331" cy="3385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查看个人书架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7161" y="198597"/>
            <a:ext cx="7886700" cy="377190"/>
          </a:xfrm>
        </p:spPr>
        <p:txBody>
          <a:bodyPr/>
          <a:lstStyle/>
          <a:p>
            <a:r>
              <a:rPr lang="zh-CN" altLang="en-US" dirty="0"/>
              <a:t>个人书架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37160" y="514350"/>
            <a:ext cx="7891272" cy="309563"/>
          </a:xfrm>
        </p:spPr>
        <p:txBody>
          <a:bodyPr/>
          <a:lstStyle/>
          <a:p>
            <a:r>
              <a:rPr lang="en-US" altLang="zh-CN" dirty="0"/>
              <a:t>Bookshelf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9314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1594" y="912019"/>
            <a:ext cx="6500813" cy="3910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143000" y="1066800"/>
            <a:ext cx="2253343" cy="2514600"/>
          </a:xfrm>
          <a:prstGeom prst="roundRect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97728" y="2181395"/>
            <a:ext cx="3902529" cy="1371600"/>
          </a:xfrm>
          <a:prstGeom prst="roundRect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Bookshelf</a:t>
            </a:r>
            <a:endParaRPr lang="zh-CN" altLang="en-US" dirty="0"/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137161" y="198597"/>
            <a:ext cx="7886700" cy="377190"/>
          </a:xfrm>
        </p:spPr>
        <p:txBody>
          <a:bodyPr/>
          <a:lstStyle/>
          <a:p>
            <a:r>
              <a:rPr lang="zh-CN" altLang="en-US" dirty="0"/>
              <a:t>个人书架</a:t>
            </a:r>
          </a:p>
        </p:txBody>
      </p:sp>
    </p:spTree>
    <p:extLst>
      <p:ext uri="{BB962C8B-B14F-4D97-AF65-F5344CB8AC3E}">
        <p14:creationId xmlns:p14="http://schemas.microsoft.com/office/powerpoint/2010/main" xmlns="" val="168691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3631A673-166A-4BCB-BBD6-FD23985ED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9006"/>
            <a:ext cx="9144000" cy="4303857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登陆</a:t>
            </a:r>
          </a:p>
        </p:txBody>
      </p:sp>
      <p:sp>
        <p:nvSpPr>
          <p:cNvPr id="8" name="Rounded Rectangle 9"/>
          <p:cNvSpPr/>
          <p:nvPr/>
        </p:nvSpPr>
        <p:spPr>
          <a:xfrm>
            <a:off x="477042" y="4141823"/>
            <a:ext cx="5158213" cy="589666"/>
          </a:xfrm>
          <a:prstGeom prst="roundRect">
            <a:avLst/>
          </a:prstGeom>
          <a:noFill/>
          <a:ln w="698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24354" y="1888064"/>
            <a:ext cx="2101525" cy="1705739"/>
          </a:xfrm>
          <a:prstGeom prst="roundRect">
            <a:avLst/>
          </a:prstGeom>
          <a:noFill/>
          <a:ln w="698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ED1C25E3-185F-4C6D-BC9B-F46BA26ACAD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2487" y="137160"/>
            <a:ext cx="7891272" cy="309563"/>
          </a:xfrm>
        </p:spPr>
        <p:txBody>
          <a:bodyPr/>
          <a:lstStyle/>
          <a:p>
            <a:r>
              <a:rPr lang="en-US" dirty="0">
                <a:hlinkClick r:id="rId4"/>
              </a:rPr>
              <a:t>https://ebookcentral.proquest.com/lib/amsscn/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1492704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6309" y="1096907"/>
            <a:ext cx="6722269" cy="2778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6219825" y="1389120"/>
            <a:ext cx="1718753" cy="541734"/>
          </a:xfrm>
          <a:prstGeom prst="roundRect">
            <a:avLst>
              <a:gd name="adj" fmla="val 16667"/>
            </a:avLst>
          </a:prstGeom>
          <a:noFill/>
          <a:ln w="69850">
            <a:solidFill>
              <a:srgbClr val="C00000"/>
            </a:solidFill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050">
              <a:latin typeface="Roboto Regular"/>
              <a:cs typeface="Roboto Regular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147537" y="868000"/>
            <a:ext cx="2996463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marL="285750" indent="-285750" algn="ctr" eaLnBrk="1" hangingPunct="1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zh-CN" altLang="en-US" sz="1600" dirty="0">
                <a:latin typeface="Microsoft YaHei" pitchFamily="34" charset="-122"/>
                <a:ea typeface="Microsoft YaHei" pitchFamily="34" charset="-122"/>
                <a:cs typeface="Arial Unicode MS" pitchFamily="34" charset="-122"/>
              </a:rPr>
              <a:t>分享、电邮、导出、引用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/>
          </p:nvPr>
        </p:nvSpPr>
        <p:spPr>
          <a:xfrm>
            <a:off x="137161" y="198597"/>
            <a:ext cx="7886700" cy="377190"/>
          </a:xfrm>
        </p:spPr>
        <p:txBody>
          <a:bodyPr/>
          <a:lstStyle/>
          <a:p>
            <a:r>
              <a:rPr lang="zh-CN" altLang="en-US" dirty="0"/>
              <a:t>个人书架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37160" y="514350"/>
            <a:ext cx="7891272" cy="309563"/>
          </a:xfrm>
        </p:spPr>
        <p:txBody>
          <a:bodyPr/>
          <a:lstStyle/>
          <a:p>
            <a:r>
              <a:rPr lang="en-US" altLang="zh-CN" dirty="0"/>
              <a:t>Bookshelf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395309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Microsoft YaHei" pitchFamily="34" charset="-122"/>
                <a:ea typeface="Microsoft YaHei" pitchFamily="34" charset="-122"/>
              </a:rPr>
              <a:t>问题及演示？</a:t>
            </a:r>
            <a:endParaRPr lang="en-US" altLang="en-US" dirty="0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Questions and Demo</a:t>
            </a:r>
            <a:r>
              <a:rPr lang="zh-CN" altLang="en-US" dirty="0"/>
              <a:t>？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160" y="1275531"/>
            <a:ext cx="5718307" cy="29408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275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latin typeface="Microsoft YaHei" pitchFamily="34" charset="-122"/>
                <a:ea typeface="Microsoft YaHei" pitchFamily="34" charset="-122"/>
              </a:rPr>
              <a:t>获取</a:t>
            </a:r>
            <a:r>
              <a:rPr lang="en-US" altLang="zh-CN">
                <a:latin typeface="Microsoft YaHei" pitchFamily="34" charset="-122"/>
                <a:ea typeface="Microsoft YaHei" pitchFamily="34" charset="-122"/>
              </a:rPr>
              <a:t>ProQuest</a:t>
            </a:r>
            <a:r>
              <a:rPr lang="zh-CN" altLang="en-US">
                <a:latin typeface="Microsoft YaHei" pitchFamily="34" charset="-122"/>
                <a:ea typeface="Microsoft YaHei" pitchFamily="34" charset="-122"/>
              </a:rPr>
              <a:t>更多资讯</a:t>
            </a:r>
            <a:endParaRPr lang="en-US" altLang="zh-CN">
              <a:latin typeface="Microsoft YaHei" pitchFamily="34" charset="-122"/>
              <a:ea typeface="Microsoft YaHei" pitchFamily="34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More Resources</a:t>
            </a:r>
          </a:p>
          <a:p>
            <a:endParaRPr lang="zh-CN" altLang="en-US" dirty="0"/>
          </a:p>
        </p:txBody>
      </p:sp>
      <p:pic>
        <p:nvPicPr>
          <p:cNvPr id="3" name="Picture 2" descr="C:\Users\CGuo\Desktop\q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4239" y="1183482"/>
            <a:ext cx="1251347" cy="1250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6"/>
          <p:cNvSpPr txBox="1">
            <a:spLocks noChangeArrowheads="1"/>
          </p:cNvSpPr>
          <p:nvPr/>
        </p:nvSpPr>
        <p:spPr bwMode="auto">
          <a:xfrm>
            <a:off x="1223963" y="2512219"/>
            <a:ext cx="17919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Microsoft YaHei" pitchFamily="34" charset="-122"/>
                <a:ea typeface="Microsoft YaHei" pitchFamily="34" charset="-122"/>
              </a:rPr>
              <a:t>ProQuest</a:t>
            </a:r>
            <a:r>
              <a:rPr lang="zh-CN" altLang="en-US" sz="1200" dirty="0">
                <a:latin typeface="Microsoft YaHei" pitchFamily="34" charset="-122"/>
                <a:ea typeface="Microsoft YaHei" pitchFamily="34" charset="-122"/>
              </a:rPr>
              <a:t>培训视频</a:t>
            </a:r>
            <a:endParaRPr lang="en-US" altLang="zh-CN" sz="1200" dirty="0">
              <a:latin typeface="Microsoft YaHei" pitchFamily="34" charset="-122"/>
              <a:ea typeface="Microsoft YaHei" pitchFamily="34" charset="-122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zh-CN" altLang="en-US" sz="12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腾讯视频搜索</a:t>
            </a:r>
            <a:r>
              <a:rPr lang="en-US" altLang="zh-CN" sz="12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ProQuest</a:t>
            </a:r>
            <a:endParaRPr lang="en-US" altLang="en-US" sz="1200" dirty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2216" y="1183620"/>
            <a:ext cx="1238250" cy="125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0" name="TextBox 13"/>
          <p:cNvSpPr txBox="1">
            <a:spLocks noChangeArrowheads="1"/>
          </p:cNvSpPr>
          <p:nvPr/>
        </p:nvSpPr>
        <p:spPr bwMode="auto">
          <a:xfrm>
            <a:off x="3666836" y="2565032"/>
            <a:ext cx="15290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dirty="0">
                <a:latin typeface="Microsoft YaHei" pitchFamily="34" charset="-122"/>
                <a:ea typeface="Microsoft YaHei" pitchFamily="34" charset="-122"/>
              </a:rPr>
              <a:t>ProQuest </a:t>
            </a:r>
            <a:r>
              <a:rPr lang="zh-CN" altLang="en-US" sz="1200" dirty="0">
                <a:latin typeface="Microsoft YaHei" pitchFamily="34" charset="-122"/>
                <a:ea typeface="Microsoft YaHei" pitchFamily="34" charset="-122"/>
              </a:rPr>
              <a:t>官方微信</a:t>
            </a:r>
            <a:endParaRPr lang="en-US" altLang="zh-CN" sz="1200" dirty="0">
              <a:latin typeface="Microsoft YaHei" pitchFamily="34" charset="-122"/>
              <a:ea typeface="Microsoft YaHei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zh-CN" sz="1200" dirty="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ProQuest</a:t>
            </a:r>
            <a:endParaRPr lang="en-US" altLang="en-US" sz="1200" dirty="0">
              <a:solidFill>
                <a:srgbClr val="C00000"/>
              </a:solidFill>
              <a:latin typeface="Microsoft YaHei" pitchFamily="34" charset="-122"/>
              <a:ea typeface="Microsoft YaHei" pitchFamily="34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5797" y="1219200"/>
            <a:ext cx="12144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2" name="TextBox 15"/>
          <p:cNvSpPr txBox="1">
            <a:spLocks noChangeArrowheads="1"/>
          </p:cNvSpPr>
          <p:nvPr/>
        </p:nvSpPr>
        <p:spPr bwMode="auto">
          <a:xfrm>
            <a:off x="6301260" y="2549129"/>
            <a:ext cx="152900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latin typeface="Microsoft YaHei" pitchFamily="34" charset="-122"/>
                <a:ea typeface="Microsoft YaHei" pitchFamily="34" charset="-122"/>
              </a:rPr>
              <a:t>ProQuest </a:t>
            </a:r>
            <a:r>
              <a:rPr lang="zh-CN" altLang="en-US" sz="1200">
                <a:latin typeface="Microsoft YaHei" pitchFamily="34" charset="-122"/>
                <a:ea typeface="Microsoft YaHei" pitchFamily="34" charset="-122"/>
              </a:rPr>
              <a:t>官方微博</a:t>
            </a:r>
            <a:endParaRPr lang="en-US" altLang="zh-CN" sz="1200">
              <a:latin typeface="Microsoft YaHei" pitchFamily="34" charset="-122"/>
              <a:ea typeface="Microsoft YaHei" pitchFamily="34" charset="-122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>
                <a:solidFill>
                  <a:srgbClr val="C00000"/>
                </a:solidFill>
                <a:latin typeface="Microsoft YaHei" pitchFamily="34" charset="-122"/>
                <a:ea typeface="Microsoft YaHei" pitchFamily="34" charset="-122"/>
              </a:rPr>
              <a:t>ProQuest-China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814909" y="3842564"/>
            <a:ext cx="75842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500" dirty="0">
                <a:latin typeface="Microsoft YaHei" pitchFamily="34" charset="-122"/>
                <a:ea typeface="Microsoft YaHei" pitchFamily="34" charset="-122"/>
                <a:cs typeface="Aharoni" pitchFamily="2" charset="-79"/>
              </a:rPr>
              <a:t>ProQuest </a:t>
            </a:r>
            <a:r>
              <a:rPr lang="en-US" altLang="zh-CN" sz="1500" dirty="0" err="1">
                <a:latin typeface="Microsoft YaHei" pitchFamily="34" charset="-122"/>
                <a:ea typeface="Microsoft YaHei" pitchFamily="34" charset="-122"/>
                <a:cs typeface="Aharoni" pitchFamily="2" charset="-79"/>
              </a:rPr>
              <a:t>LibGuides</a:t>
            </a:r>
            <a:r>
              <a:rPr lang="zh-CN" altLang="en-US" sz="1500" dirty="0">
                <a:latin typeface="Microsoft YaHei" pitchFamily="34" charset="-122"/>
                <a:ea typeface="Microsoft YaHei" pitchFamily="34" charset="-122"/>
                <a:cs typeface="Aharoni" pitchFamily="2" charset="-79"/>
              </a:rPr>
              <a:t>：</a:t>
            </a:r>
            <a:r>
              <a:rPr lang="en-US" altLang="zh-CN" sz="1500" dirty="0">
                <a:latin typeface="Microsoft YaHei" pitchFamily="34" charset="-122"/>
                <a:ea typeface="Microsoft YaHei" pitchFamily="34" charset="-122"/>
                <a:cs typeface="Aharoni" pitchFamily="2" charset="-79"/>
                <a:hlinkClick r:id="rId5"/>
              </a:rPr>
              <a:t>http://china.pq.libguides.com/ebc</a:t>
            </a:r>
            <a:endParaRPr lang="en-US" altLang="zh-CN" sz="1500" dirty="0">
              <a:latin typeface="Microsoft YaHei" pitchFamily="34" charset="-122"/>
              <a:ea typeface="Microsoft YaHei" pitchFamily="34" charset="-122"/>
              <a:cs typeface="Aharoni" pitchFamily="2" charset="-79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sz="1500" dirty="0">
                <a:latin typeface="Microsoft YaHei" pitchFamily="34" charset="-122"/>
                <a:ea typeface="Microsoft YaHei" pitchFamily="34" charset="-122"/>
                <a:cs typeface="Aharoni" pitchFamily="2" charset="-79"/>
              </a:rPr>
              <a:t>  </a:t>
            </a:r>
            <a:endParaRPr lang="en-US" altLang="en-US" sz="1500" dirty="0">
              <a:latin typeface="Microsoft YaHei" pitchFamily="34" charset="-122"/>
              <a:ea typeface="Microsoft YaHei" pitchFamily="34" charset="-122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348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00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478367" y="1728258"/>
            <a:ext cx="7886700" cy="377825"/>
          </a:xfrm>
        </p:spPr>
        <p:txBody>
          <a:bodyPr>
            <a:no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Thanks!</a:t>
            </a:r>
            <a:endParaRPr lang="en-US" sz="4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995789" y="4126597"/>
            <a:ext cx="5829300" cy="64583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郭谷雨</a:t>
            </a:r>
            <a:endParaRPr lang="en-US" altLang="zh-CN" sz="13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r">
              <a:buNone/>
            </a:pPr>
            <a:r>
              <a:rPr lang="en-US" sz="13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Chris.guo@proquest.com</a:t>
            </a:r>
          </a:p>
        </p:txBody>
      </p:sp>
    </p:spTree>
    <p:extLst>
      <p:ext uri="{BB962C8B-B14F-4D97-AF65-F5344CB8AC3E}">
        <p14:creationId xmlns:p14="http://schemas.microsoft.com/office/powerpoint/2010/main" xmlns="" val="20439139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93405"/>
            <a:ext cx="7886700" cy="377190"/>
          </a:xfrm>
        </p:spPr>
        <p:txBody>
          <a:bodyPr/>
          <a:lstStyle/>
          <a:p>
            <a:r>
              <a:rPr lang="zh-CN" altLang="en-US" dirty="0"/>
              <a:t>注册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191" y="1201103"/>
            <a:ext cx="7155712" cy="27229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1034" y="4272272"/>
            <a:ext cx="38915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i="1" dirty="0"/>
              <a:t>注册须在</a:t>
            </a:r>
            <a:r>
              <a:rPr lang="en-US" altLang="zh-CN" sz="1600" i="1" dirty="0"/>
              <a:t>IP</a:t>
            </a:r>
            <a:r>
              <a:rPr lang="zh-CN" altLang="en-US" sz="1600" i="1" dirty="0"/>
              <a:t>范围内</a:t>
            </a:r>
            <a:endParaRPr lang="en-US" sz="1600" i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57570E9E-14D9-4D3E-BE51-8DDE04B0EE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2603C34-29DD-465C-A44B-98C71E98E5FE}"/>
              </a:ext>
            </a:extLst>
          </p:cNvPr>
          <p:cNvSpPr/>
          <p:nvPr/>
        </p:nvSpPr>
        <p:spPr>
          <a:xfrm>
            <a:off x="712381" y="57507"/>
            <a:ext cx="4912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https://ebookcentral.proquest.com/lib/amsscn/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221656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E4FA875-A310-4BA1-9F30-099078B6AF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41" y="757071"/>
            <a:ext cx="7060019" cy="39699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登陆</a:t>
            </a:r>
            <a:endParaRPr lang="en-US" dirty="0"/>
          </a:p>
        </p:txBody>
      </p:sp>
      <p:sp>
        <p:nvSpPr>
          <p:cNvPr id="6" name="Rounded Rectangle 9"/>
          <p:cNvSpPr/>
          <p:nvPr/>
        </p:nvSpPr>
        <p:spPr>
          <a:xfrm>
            <a:off x="1989171" y="3465642"/>
            <a:ext cx="5009357" cy="1195720"/>
          </a:xfrm>
          <a:prstGeom prst="roundRect">
            <a:avLst/>
          </a:prstGeom>
          <a:noFill/>
          <a:ln w="698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9" name="Speech Bubble: Oval 8"/>
          <p:cNvSpPr/>
          <p:nvPr/>
        </p:nvSpPr>
        <p:spPr>
          <a:xfrm>
            <a:off x="6760147" y="2521781"/>
            <a:ext cx="2198861" cy="1541721"/>
          </a:xfrm>
          <a:prstGeom prst="wedgeEllipseCallout">
            <a:avLst>
              <a:gd name="adj1" fmla="val -88123"/>
              <a:gd name="adj2" fmla="val 451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latin typeface="+mn-ea"/>
              </a:rPr>
              <a:t>新增书籍或最近浏览的书籍</a:t>
            </a:r>
            <a:endParaRPr 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00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4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525781" y="1605140"/>
            <a:ext cx="7612380" cy="346168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/>
              <a:t>已购买 </a:t>
            </a:r>
            <a:r>
              <a:rPr lang="en-US" altLang="zh-CN" sz="2000" dirty="0"/>
              <a:t>5</a:t>
            </a:r>
            <a:r>
              <a:rPr lang="zh-CN" altLang="en-US" sz="2000" dirty="0"/>
              <a:t>本图书 </a:t>
            </a:r>
            <a:endParaRPr lang="en-US" altLang="zh-CN" sz="2000" dirty="0"/>
          </a:p>
          <a:p>
            <a:pPr>
              <a:lnSpc>
                <a:spcPct val="200000"/>
              </a:lnSpc>
            </a:pPr>
            <a:r>
              <a:rPr lang="en-US" sz="2000" dirty="0"/>
              <a:t>209,783</a:t>
            </a:r>
            <a:r>
              <a:rPr lang="en-US" altLang="zh-CN" sz="2000" dirty="0"/>
              <a:t>——</a:t>
            </a:r>
            <a:r>
              <a:rPr lang="zh-CN" altLang="en-US" sz="2000" dirty="0"/>
              <a:t>可短期借阅或荐购</a:t>
            </a:r>
            <a:endParaRPr lang="en-US" altLang="zh-CN" sz="2000" dirty="0"/>
          </a:p>
          <a:p>
            <a:pPr marL="533400" indent="0">
              <a:lnSpc>
                <a:spcPct val="200000"/>
              </a:lnSpc>
              <a:buNone/>
            </a:pPr>
            <a:r>
              <a:rPr lang="en-US" altLang="zh-CN" sz="1600" dirty="0"/>
              <a:t/>
            </a:r>
            <a:br>
              <a:rPr lang="en-US" altLang="zh-CN" sz="1600" dirty="0"/>
            </a:br>
            <a:endParaRPr lang="zh-CN" altLang="en-US" sz="1600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ProQuest </a:t>
            </a:r>
            <a:r>
              <a:rPr lang="en-US" altLang="zh-CN" dirty="0" err="1"/>
              <a:t>Ebook</a:t>
            </a:r>
            <a:r>
              <a:rPr lang="en-US" altLang="zh-CN" dirty="0"/>
              <a:t> Central</a:t>
            </a:r>
            <a:r>
              <a:rPr lang="zh-CN" altLang="en-US" dirty="0"/>
              <a:t> </a:t>
            </a:r>
            <a:r>
              <a:rPr lang="en-US" altLang="zh-CN" dirty="0"/>
              <a:t>– </a:t>
            </a:r>
            <a:r>
              <a:rPr lang="zh-CN" altLang="en-US" dirty="0"/>
              <a:t>电子书来源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46889" y="728197"/>
            <a:ext cx="7891272" cy="309563"/>
          </a:xfrm>
        </p:spPr>
        <p:txBody>
          <a:bodyPr/>
          <a:lstStyle/>
          <a:p>
            <a:r>
              <a:rPr lang="zh-CN" altLang="en-US" i="0" dirty="0"/>
              <a:t>高能所购买</a:t>
            </a:r>
            <a:r>
              <a:rPr lang="en-US" altLang="zh-CN" i="0" dirty="0"/>
              <a:t>&amp;</a:t>
            </a:r>
            <a:r>
              <a:rPr lang="zh-CN" altLang="en-US" i="0" dirty="0"/>
              <a:t>可购买及短期借阅资源</a:t>
            </a:r>
          </a:p>
          <a:p>
            <a:endParaRPr lang="zh-CN" altLang="en-US" i="0" dirty="0"/>
          </a:p>
        </p:txBody>
      </p:sp>
    </p:spTree>
    <p:extLst>
      <p:ext uri="{BB962C8B-B14F-4D97-AF65-F5344CB8AC3E}">
        <p14:creationId xmlns:p14="http://schemas.microsoft.com/office/powerpoint/2010/main" xmlns="" val="1939001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7071"/>
            <a:ext cx="7886700" cy="377190"/>
          </a:xfrm>
        </p:spPr>
        <p:txBody>
          <a:bodyPr>
            <a:normAutofit/>
          </a:bodyPr>
          <a:lstStyle/>
          <a:p>
            <a:r>
              <a:rPr lang="en-US" altLang="zh-CN" dirty="0"/>
              <a:t>ProQuest </a:t>
            </a:r>
            <a:r>
              <a:rPr lang="en-US" altLang="zh-CN" dirty="0" err="1"/>
              <a:t>Ebook</a:t>
            </a:r>
            <a:r>
              <a:rPr lang="en-US" altLang="zh-CN" dirty="0"/>
              <a:t> Central</a:t>
            </a:r>
            <a:r>
              <a:rPr lang="zh-CN" altLang="en-US" dirty="0"/>
              <a:t> </a:t>
            </a:r>
            <a:r>
              <a:rPr lang="en-US" altLang="zh-CN" dirty="0"/>
              <a:t>– </a:t>
            </a:r>
            <a:r>
              <a:rPr lang="zh-CN" altLang="en-US" dirty="0"/>
              <a:t>电子书来源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i="0" dirty="0"/>
              <a:t>来自</a:t>
            </a:r>
            <a:r>
              <a:rPr lang="en-US" altLang="zh-CN" i="0" dirty="0"/>
              <a:t>1000</a:t>
            </a:r>
            <a:r>
              <a:rPr lang="zh-CN" altLang="en-US" i="0" dirty="0"/>
              <a:t>多家全球著名的学术、商业和专业出版社</a:t>
            </a:r>
          </a:p>
          <a:p>
            <a:endParaRPr lang="zh-CN" altLang="en-US" i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" y="1032749"/>
            <a:ext cx="1371600" cy="15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6369" y="1994774"/>
            <a:ext cx="864394" cy="1221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2050" y="1075134"/>
            <a:ext cx="21145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356" y="3983123"/>
            <a:ext cx="2039541" cy="69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41951" y="1021977"/>
            <a:ext cx="1958579" cy="532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602" y="3533619"/>
            <a:ext cx="4114800" cy="335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3818" y="4387395"/>
            <a:ext cx="4171950" cy="44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815" y="2802137"/>
            <a:ext cx="15859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801" y="2000250"/>
            <a:ext cx="2936081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57950" y="2514600"/>
            <a:ext cx="134302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686051"/>
            <a:ext cx="2157413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5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6425" y="3701497"/>
            <a:ext cx="2364581" cy="6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738423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0" dur="1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38" y="999084"/>
            <a:ext cx="7581122" cy="345318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基本检索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/>
              <a:t>Basic Search</a:t>
            </a:r>
            <a:endParaRPr lang="zh-CN" altLang="en-US" dirty="0"/>
          </a:p>
        </p:txBody>
      </p:sp>
      <p:sp>
        <p:nvSpPr>
          <p:cNvPr id="13" name="Rounded Rectangle 9"/>
          <p:cNvSpPr/>
          <p:nvPr/>
        </p:nvSpPr>
        <p:spPr>
          <a:xfrm>
            <a:off x="1694416" y="1456660"/>
            <a:ext cx="4993463" cy="952303"/>
          </a:xfrm>
          <a:prstGeom prst="roundRect">
            <a:avLst/>
          </a:prstGeom>
          <a:noFill/>
          <a:ln w="6985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0" dirty="0">
              <a:latin typeface="Roboto Regular"/>
              <a:cs typeface="Roboto Regular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11732" y="1732756"/>
            <a:ext cx="37375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/>
              <a:t>“sparse recovery“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1070824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480</Words>
  <Application>Microsoft Office PowerPoint</Application>
  <PresentationFormat>全屏显示(16:9)</PresentationFormat>
  <Paragraphs>144</Paragraphs>
  <Slides>43</Slides>
  <Notes>12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44" baseType="lpstr">
      <vt:lpstr>Office Theme</vt:lpstr>
      <vt:lpstr>ProQuest助力学术研究</vt:lpstr>
      <vt:lpstr>讲座内容</vt:lpstr>
      <vt:lpstr>登陆</vt:lpstr>
      <vt:lpstr>登陆</vt:lpstr>
      <vt:lpstr>注册</vt:lpstr>
      <vt:lpstr>登陆</vt:lpstr>
      <vt:lpstr>ProQuest Ebook Central – 电子书来源</vt:lpstr>
      <vt:lpstr>ProQuest Ebook Central – 电子书来源</vt:lpstr>
      <vt:lpstr>基本检索</vt:lpstr>
      <vt:lpstr>检索结果</vt:lpstr>
      <vt:lpstr>检索结果</vt:lpstr>
      <vt:lpstr>高级检索</vt:lpstr>
      <vt:lpstr>主题浏览</vt:lpstr>
      <vt:lpstr>读者荐购</vt:lpstr>
      <vt:lpstr>读者荐购</vt:lpstr>
      <vt:lpstr>读者荐购</vt:lpstr>
      <vt:lpstr>检索结果 – 分面系统</vt:lpstr>
      <vt:lpstr>检索结果 – 电子书结果</vt:lpstr>
      <vt:lpstr>书籍详情页面</vt:lpstr>
      <vt:lpstr>在线阅读</vt:lpstr>
      <vt:lpstr>在线阅读</vt:lpstr>
      <vt:lpstr>复制/打印/保存</vt:lpstr>
      <vt:lpstr>复制</vt:lpstr>
      <vt:lpstr>复制</vt:lpstr>
      <vt:lpstr>保存</vt:lpstr>
      <vt:lpstr>保存 – 处理为PDF格式</vt:lpstr>
      <vt:lpstr>打印</vt:lpstr>
      <vt:lpstr>PDF文件可打印/保存</vt:lpstr>
      <vt:lpstr>整本借阅</vt:lpstr>
      <vt:lpstr>Adobe Digital Editions</vt:lpstr>
      <vt:lpstr>Adobe Digital Editions 授权 </vt:lpstr>
      <vt:lpstr>借阅流程   </vt:lpstr>
      <vt:lpstr>借阅流程</vt:lpstr>
      <vt:lpstr>整本借阅</vt:lpstr>
      <vt:lpstr>下载Bluefire Reader 移动设备整本借阅</vt:lpstr>
      <vt:lpstr>借阅流程</vt:lpstr>
      <vt:lpstr>移动阅读</vt:lpstr>
      <vt:lpstr>个人书架</vt:lpstr>
      <vt:lpstr>个人书架</vt:lpstr>
      <vt:lpstr>个人书架</vt:lpstr>
      <vt:lpstr>问题及演示？</vt:lpstr>
      <vt:lpstr>获取ProQuest更多资讯</vt:lpstr>
      <vt:lpstr>谢谢！ Thanks!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Guo, Chris</dc:creator>
  <cp:lastModifiedBy>AMSS</cp:lastModifiedBy>
  <cp:revision>44</cp:revision>
  <dcterms:modified xsi:type="dcterms:W3CDTF">2017-11-02T05:52:12Z</dcterms:modified>
</cp:coreProperties>
</file>