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2"/>
  </p:notesMasterIdLst>
  <p:sldIdLst>
    <p:sldId id="286" r:id="rId2"/>
    <p:sldId id="287" r:id="rId3"/>
    <p:sldId id="289" r:id="rId4"/>
    <p:sldId id="285" r:id="rId5"/>
    <p:sldId id="291" r:id="rId6"/>
    <p:sldId id="294" r:id="rId7"/>
    <p:sldId id="293" r:id="rId8"/>
    <p:sldId id="290" r:id="rId9"/>
    <p:sldId id="292" r:id="rId10"/>
    <p:sldId id="296" r:id="rId11"/>
    <p:sldId id="295" r:id="rId12"/>
    <p:sldId id="297" r:id="rId13"/>
    <p:sldId id="258" r:id="rId14"/>
    <p:sldId id="298" r:id="rId15"/>
    <p:sldId id="299" r:id="rId16"/>
    <p:sldId id="305" r:id="rId17"/>
    <p:sldId id="306" r:id="rId18"/>
    <p:sldId id="307" r:id="rId19"/>
    <p:sldId id="308" r:id="rId20"/>
    <p:sldId id="309" r:id="rId21"/>
    <p:sldId id="301" r:id="rId22"/>
    <p:sldId id="376" r:id="rId23"/>
    <p:sldId id="377" r:id="rId24"/>
    <p:sldId id="378" r:id="rId25"/>
    <p:sldId id="312" r:id="rId26"/>
    <p:sldId id="372" r:id="rId27"/>
    <p:sldId id="310" r:id="rId28"/>
    <p:sldId id="311" r:id="rId29"/>
    <p:sldId id="314" r:id="rId30"/>
    <p:sldId id="315" r:id="rId31"/>
    <p:sldId id="317" r:id="rId32"/>
    <p:sldId id="316" r:id="rId33"/>
    <p:sldId id="318" r:id="rId34"/>
    <p:sldId id="319" r:id="rId35"/>
    <p:sldId id="320" r:id="rId36"/>
    <p:sldId id="322" r:id="rId37"/>
    <p:sldId id="323" r:id="rId38"/>
    <p:sldId id="324" r:id="rId39"/>
    <p:sldId id="321" r:id="rId40"/>
    <p:sldId id="325" r:id="rId41"/>
    <p:sldId id="326" r:id="rId42"/>
    <p:sldId id="379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6" r:id="rId52"/>
    <p:sldId id="337" r:id="rId53"/>
    <p:sldId id="338" r:id="rId54"/>
    <p:sldId id="339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40" r:id="rId66"/>
    <p:sldId id="353" r:id="rId67"/>
    <p:sldId id="354" r:id="rId68"/>
    <p:sldId id="352" r:id="rId69"/>
    <p:sldId id="351" r:id="rId70"/>
    <p:sldId id="355" r:id="rId71"/>
    <p:sldId id="356" r:id="rId72"/>
    <p:sldId id="357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6" r:id="rId81"/>
    <p:sldId id="367" r:id="rId82"/>
    <p:sldId id="368" r:id="rId83"/>
    <p:sldId id="369" r:id="rId84"/>
    <p:sldId id="373" r:id="rId85"/>
    <p:sldId id="365" r:id="rId86"/>
    <p:sldId id="370" r:id="rId87"/>
    <p:sldId id="371" r:id="rId88"/>
    <p:sldId id="374" r:id="rId89"/>
    <p:sldId id="380" r:id="rId90"/>
    <p:sldId id="375" r:id="rId9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20AC"/>
    <a:srgbClr val="211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AA8D0-D2A0-42AD-9602-A6A24F5EAC22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745B2-8298-45E1-89B0-EDBB81B598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68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内容主要分为三个部分，</a:t>
            </a:r>
            <a:r>
              <a:rPr lang="en-US" altLang="zh-CN" dirty="0" smtClean="0"/>
              <a:t>Endnote</a:t>
            </a:r>
            <a:r>
              <a:rPr lang="zh-CN" altLang="en-US" dirty="0" smtClean="0"/>
              <a:t>的简介与安装以及基本功能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45B2-8298-45E1-89B0-EDBB81B5981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57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45B2-8298-45E1-89B0-EDBB81B5981C}" type="slidenum">
              <a:rPr lang="zh-CN" altLang="en-US" smtClean="0"/>
              <a:pPr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9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0" r="1172" b="-338"/>
          <a:stretch/>
        </p:blipFill>
        <p:spPr>
          <a:xfrm>
            <a:off x="-2604" y="-12882"/>
            <a:ext cx="9146604" cy="6225540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4081944" y="5642192"/>
            <a:ext cx="3188924" cy="3570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429695" y="4781008"/>
            <a:ext cx="6493423" cy="7740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lnSpc>
                <a:spcPct val="100000"/>
              </a:lnSpc>
              <a:defRPr sz="4400">
                <a:solidFill>
                  <a:schemeClr val="accent1"/>
                </a:solidFill>
                <a:effectLst>
                  <a:reflection blurRad="6350" stA="27000" endPos="50000" dist="50800" dir="5400000" sy="-100000" algn="bl" rotWithShape="0"/>
                </a:effectLst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dirty="0" smtClean="0"/>
              <a:t>单击此处添加您的标题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6773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13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92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9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2542903"/>
            <a:ext cx="5995988" cy="89834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80138" y="3510918"/>
            <a:ext cx="2983725" cy="3461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</p:spPr>
        <p:txBody>
          <a:bodyPr vert="horz" lIns="91440" tIns="45720" rIns="91440" bIns="45720" rtlCol="0" anchor="ctr">
            <a:noAutofit/>
          </a:bodyPr>
          <a:lstStyle>
            <a:lvl1pPr marL="357188" indent="-357188" algn="ctr">
              <a:buFont typeface="Arial" panose="020B0604020202020204" pitchFamily="34" charset="0"/>
              <a:buNone/>
              <a:defRPr lang="en-US" altLang="zh-CN" sz="16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159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39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02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72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77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1321" b="63732"/>
          <a:stretch/>
        </p:blipFill>
        <p:spPr>
          <a:xfrm flipH="1">
            <a:off x="-1" y="0"/>
            <a:ext cx="9142485" cy="140208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87680" y="809897"/>
            <a:ext cx="8213940" cy="583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87680" y="1558519"/>
            <a:ext cx="8213940" cy="488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2017-11-2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43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3200" b="1" i="0" kern="1200" baseline="0" dirty="0">
          <a:solidFill>
            <a:schemeClr val="accent1"/>
          </a:solidFill>
          <a:effectLst>
            <a:reflection blurRad="6350" stA="26000" endPos="50000" dist="50800" dir="5400000" sy="-100000" algn="bl" rotWithShape="0"/>
          </a:effectLst>
          <a:latin typeface="Arial Rounded MT Bold" panose="020F070403050403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100000"/>
        <a:buFontTx/>
        <a:buBlip>
          <a:blip r:embed="rId14"/>
        </a:buBlip>
        <a:defRPr sz="2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.ac.c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.ac.cn/endnote/endnote.js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mailto:lihaiying@mail.las.ac.c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680" y="3429000"/>
            <a:ext cx="8213940" cy="57150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zh-CN" altLang="en-US" sz="2400" b="1" dirty="0" smtClean="0">
                <a:ln/>
                <a:solidFill>
                  <a:srgbClr val="0070C0"/>
                </a:solidFill>
              </a:rPr>
              <a:t>   巧用工具，让文献管理更轻松</a:t>
            </a:r>
            <a:r>
              <a:rPr lang="en-US" altLang="zh-CN" sz="2400" b="1" dirty="0" smtClean="0">
                <a:ln/>
                <a:solidFill>
                  <a:srgbClr val="0070C0"/>
                </a:solidFill>
              </a:rPr>
              <a:t>!</a:t>
            </a:r>
            <a:endParaRPr lang="zh-CN" altLang="en-US" sz="2400" b="1" dirty="0">
              <a:ln/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2132856"/>
            <a:ext cx="72152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文献数据管理与服务</a:t>
            </a:r>
            <a:endParaRPr lang="zh-CN" alt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777875"/>
          </a:xfrm>
        </p:spPr>
        <p:txBody>
          <a:bodyPr/>
          <a:lstStyle/>
          <a:p>
            <a:pPr algn="ctr"/>
            <a:r>
              <a:rPr altLang="zh-CN" dirty="0" smtClean="0"/>
              <a:t>3.1</a:t>
            </a:r>
            <a:r>
              <a:rPr lang="zh-CN" dirty="0" smtClean="0"/>
              <a:t>建立文档库</a:t>
            </a:r>
            <a:endParaRPr lang="zh-CN" altLang="en-US" dirty="0" smtClean="0"/>
          </a:p>
        </p:txBody>
      </p:sp>
      <p:sp>
        <p:nvSpPr>
          <p:cNvPr id="25604" name="页脚占位符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501122" cy="563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571472" y="2428868"/>
            <a:ext cx="642942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00100" y="2643182"/>
            <a:ext cx="642942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3116"/>
            <a:ext cx="6505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3500430" y="5500702"/>
            <a:ext cx="1071570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57752" y="5500702"/>
            <a:ext cx="2286016" cy="2857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新建</a:t>
            </a:r>
            <a:r>
              <a:rPr lang="en-US" altLang="zh-CN" b="1" dirty="0" smtClean="0"/>
              <a:t>library</a:t>
            </a:r>
            <a:r>
              <a:rPr lang="zh-CN" altLang="en-US" b="1" dirty="0" smtClean="0"/>
              <a:t>的名字</a:t>
            </a:r>
            <a:endParaRPr lang="zh-CN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3071802" y="2428868"/>
            <a:ext cx="2214578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500694" y="2428868"/>
            <a:ext cx="2071702" cy="3571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新建</a:t>
            </a:r>
            <a:r>
              <a:rPr lang="en-US" altLang="zh-CN" b="1" dirty="0" smtClean="0"/>
              <a:t>library</a:t>
            </a:r>
            <a:r>
              <a:rPr lang="zh-CN" altLang="en-US" b="1" dirty="0" smtClean="0"/>
              <a:t>的位置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zh-CN" dirty="0" smtClean="0"/>
              <a:t>3.1</a:t>
            </a:r>
            <a:r>
              <a:rPr lang="zh-CN" dirty="0" smtClean="0"/>
              <a:t>建立文档库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3436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071670" y="1643050"/>
            <a:ext cx="2286016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28926" y="2714620"/>
            <a:ext cx="1357322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28926" y="3214686"/>
            <a:ext cx="1357322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428604"/>
            <a:ext cx="8929718" cy="63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71546"/>
            <a:ext cx="8929719" cy="566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72"/>
          </a:xfrm>
        </p:spPr>
        <p:txBody>
          <a:bodyPr/>
          <a:lstStyle/>
          <a:p>
            <a:pPr algn="ctr"/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EndNote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文献库界面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0" y="1857364"/>
            <a:ext cx="1643074" cy="5000636"/>
            <a:chOff x="0" y="1857364"/>
            <a:chExt cx="1643074" cy="5000636"/>
          </a:xfrm>
        </p:grpSpPr>
        <p:sp>
          <p:nvSpPr>
            <p:cNvPr id="28" name="矩形 27"/>
            <p:cNvSpPr/>
            <p:nvPr/>
          </p:nvSpPr>
          <p:spPr>
            <a:xfrm>
              <a:off x="0" y="1857364"/>
              <a:ext cx="1643074" cy="50006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323850" y="5589588"/>
              <a:ext cx="825500" cy="708025"/>
            </a:xfrm>
            <a:prstGeom prst="rect">
              <a:avLst/>
            </a:prstGeom>
            <a:solidFill>
              <a:srgbClr val="6DCFED"/>
            </a:solidFill>
            <a:ln w="3175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 b="1" dirty="0">
                  <a:latin typeface="黑体" pitchFamily="49" charset="-122"/>
                  <a:ea typeface="黑体" pitchFamily="49" charset="-122"/>
                </a:rPr>
                <a:t>分组窗口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14480" y="1714488"/>
            <a:ext cx="5786478" cy="1000132"/>
            <a:chOff x="1714480" y="1714488"/>
            <a:chExt cx="5786478" cy="1000132"/>
          </a:xfrm>
        </p:grpSpPr>
        <p:sp>
          <p:nvSpPr>
            <p:cNvPr id="31" name="矩形 30"/>
            <p:cNvSpPr/>
            <p:nvPr/>
          </p:nvSpPr>
          <p:spPr>
            <a:xfrm>
              <a:off x="1714480" y="1714488"/>
              <a:ext cx="5786478" cy="100013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5429256" y="1928802"/>
              <a:ext cx="825500" cy="707886"/>
            </a:xfrm>
            <a:prstGeom prst="rect">
              <a:avLst/>
            </a:prstGeom>
            <a:solidFill>
              <a:srgbClr val="6DCFED"/>
            </a:solidFill>
            <a:ln w="3175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黑体" pitchFamily="49" charset="-122"/>
                  <a:ea typeface="黑体" pitchFamily="49" charset="-122"/>
                </a:rPr>
                <a:t>检索窗口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714480" y="2786058"/>
            <a:ext cx="5786478" cy="4071942"/>
            <a:chOff x="1714480" y="2786058"/>
            <a:chExt cx="5786478" cy="4071942"/>
          </a:xfrm>
        </p:grpSpPr>
        <p:sp>
          <p:nvSpPr>
            <p:cNvPr id="33" name="矩形 32"/>
            <p:cNvSpPr/>
            <p:nvPr/>
          </p:nvSpPr>
          <p:spPr>
            <a:xfrm>
              <a:off x="1714480" y="2786058"/>
              <a:ext cx="5786478" cy="407194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4929190" y="4500570"/>
              <a:ext cx="1143008" cy="707886"/>
            </a:xfrm>
            <a:prstGeom prst="rect">
              <a:avLst/>
            </a:prstGeom>
            <a:solidFill>
              <a:srgbClr val="6DCFED"/>
            </a:solidFill>
            <a:ln w="31750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黑体" pitchFamily="49" charset="-122"/>
                  <a:ea typeface="黑体" pitchFamily="49" charset="-122"/>
                </a:rPr>
                <a:t>文献显示窗口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572396" y="1928802"/>
            <a:ext cx="1428760" cy="4929198"/>
            <a:chOff x="7572396" y="1928802"/>
            <a:chExt cx="1428760" cy="4929198"/>
          </a:xfrm>
        </p:grpSpPr>
        <p:sp>
          <p:nvSpPr>
            <p:cNvPr id="35" name="矩形 34"/>
            <p:cNvSpPr/>
            <p:nvPr/>
          </p:nvSpPr>
          <p:spPr>
            <a:xfrm>
              <a:off x="7572396" y="1928802"/>
              <a:ext cx="1428760" cy="492919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572396" y="4714884"/>
              <a:ext cx="1143008" cy="707886"/>
            </a:xfrm>
            <a:prstGeom prst="rect">
              <a:avLst/>
            </a:prstGeom>
            <a:solidFill>
              <a:srgbClr val="6DCFED"/>
            </a:solidFill>
            <a:ln w="31750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黑体" pitchFamily="49" charset="-122"/>
                  <a:ea typeface="黑体" pitchFamily="49" charset="-122"/>
                </a:rPr>
                <a:t>编辑预览窗口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13940" cy="583477"/>
          </a:xfrm>
        </p:spPr>
        <p:txBody>
          <a:bodyPr/>
          <a:lstStyle/>
          <a:p>
            <a:pPr algn="ctr"/>
            <a:r>
              <a:rPr lang="zh-CN" altLang="en-US" dirty="0" smtClean="0"/>
              <a:t>数据导入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680" y="1285860"/>
            <a:ext cx="8213940" cy="5158481"/>
          </a:xfrm>
        </p:spPr>
        <p:txBody>
          <a:bodyPr/>
          <a:lstStyle/>
          <a:p>
            <a:pPr lvl="1">
              <a:buBlip>
                <a:blip r:embed="rId2"/>
              </a:buBlip>
            </a:pPr>
            <a:r>
              <a:rPr lang="en-US" altLang="zh-CN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网络数据库检索结果导入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在线检索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手工录入文献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 PDF</a:t>
            </a: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文件导入和</a:t>
            </a:r>
            <a:r>
              <a:rPr lang="en-US" altLang="zh-CN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PDF</a:t>
            </a: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文件夹导入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Google scholar</a:t>
            </a: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导入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2124075" y="1628775"/>
            <a:ext cx="5111750" cy="396081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/>
          <a:lstStyle/>
          <a:p>
            <a:pPr marL="357188" marR="0" lvl="0" indent="-357188" algn="just" defTabSz="914400" rtl="0" eaLnBrk="1" fontAlgn="auto" latinLnBrk="0" hangingPunct="1">
              <a:lnSpc>
                <a:spcPts val="37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Filter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导入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  <a:p>
            <a:pPr marL="357188" marR="0" lvl="1" indent="-357188" algn="just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CNKI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（中文）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  <a:p>
            <a:pPr marL="357188" marR="0" lvl="0" indent="-357188" algn="just" defTabSz="914400" rtl="0" eaLnBrk="1" fontAlgn="auto" latinLnBrk="0" hangingPunct="1">
              <a:lnSpc>
                <a:spcPts val="37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直接导入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  <a:p>
            <a:pPr marL="357188" lvl="1" indent="-357188" algn="just">
              <a:lnSpc>
                <a:spcPts val="3700"/>
              </a:lnSpc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altLang="zh-CN" sz="1600" dirty="0" smtClean="0">
                <a:solidFill>
                  <a:srgbClr val="7D7D7D"/>
                </a:solidFill>
                <a:latin typeface="华文仿宋" pitchFamily="2" charset="-122"/>
                <a:ea typeface="华文仿宋" pitchFamily="2" charset="-122"/>
              </a:rPr>
              <a:t>EI</a:t>
            </a:r>
          </a:p>
          <a:p>
            <a:pPr marL="357188" marR="0" lvl="1" indent="-357188" algn="just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Web of Science</a:t>
            </a:r>
          </a:p>
          <a:p>
            <a:pPr marL="357188" marR="0" lvl="0" indent="-357188" algn="just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r"/>
            <a:r>
              <a:rPr lang="en-US" altLang="zh-CN" smtClean="0"/>
              <a:t>3.1 </a:t>
            </a:r>
            <a:r>
              <a:rPr lang="zh-CN" altLang="en-US" smtClean="0"/>
              <a:t>网络数据库导入</a:t>
            </a:r>
            <a:r>
              <a:rPr lang="en-US" altLang="zh-CN" smtClean="0"/>
              <a:t>-CNKI</a:t>
            </a:r>
            <a:endParaRPr lang="zh-CN" altLang="en-US" smtClean="0"/>
          </a:p>
        </p:txBody>
      </p:sp>
      <p:sp>
        <p:nvSpPr>
          <p:cNvPr id="33795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792003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11413" y="4883150"/>
            <a:ext cx="288925" cy="16557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59113" y="4365625"/>
            <a:ext cx="792162" cy="3730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zh-CN" dirty="0" smtClean="0"/>
              <a:t>CNKI</a:t>
            </a:r>
            <a:r>
              <a:rPr lang="zh-CN" altLang="en-US" dirty="0" smtClean="0"/>
              <a:t>导入</a:t>
            </a:r>
          </a:p>
        </p:txBody>
      </p:sp>
      <p:sp>
        <p:nvSpPr>
          <p:cNvPr id="34819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8194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39750" y="2924175"/>
            <a:ext cx="360363" cy="28082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1476375" y="2133600"/>
            <a:ext cx="1150938" cy="6318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zh-CN" dirty="0" smtClean="0"/>
              <a:t>CNKI</a:t>
            </a:r>
            <a:r>
              <a:rPr lang="zh-CN" altLang="en-US" dirty="0" smtClean="0"/>
              <a:t>导入</a:t>
            </a:r>
          </a:p>
        </p:txBody>
      </p:sp>
      <p:sp>
        <p:nvSpPr>
          <p:cNvPr id="35843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766762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924175"/>
            <a:ext cx="7096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95288" y="3860800"/>
            <a:ext cx="2016125" cy="504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86275" y="1412875"/>
            <a:ext cx="576263" cy="5032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4356100" y="1989138"/>
            <a:ext cx="792163" cy="935037"/>
          </a:xfrm>
          <a:prstGeom prst="downArrow">
            <a:avLst/>
          </a:prstGeom>
          <a:solidFill>
            <a:srgbClr val="6DCF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导出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516688" y="3573463"/>
            <a:ext cx="1223962" cy="647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/>
              <a:t>存盘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zh-CN" dirty="0" smtClean="0"/>
              <a:t>CNKI</a:t>
            </a:r>
            <a:r>
              <a:rPr lang="zh-CN" altLang="en-US" dirty="0" smtClean="0"/>
              <a:t>导入</a:t>
            </a:r>
          </a:p>
        </p:txBody>
      </p:sp>
      <p:sp>
        <p:nvSpPr>
          <p:cNvPr id="36867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399573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3276600" y="2492375"/>
            <a:ext cx="3382963" cy="806450"/>
          </a:xfrm>
          <a:prstGeom prst="leftArrow">
            <a:avLst>
              <a:gd name="adj1" fmla="val 50000"/>
              <a:gd name="adj2" fmla="val 84810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b="1"/>
              <a:t>File-Import-File</a:t>
            </a:r>
            <a:r>
              <a:rPr lang="zh-CN" altLang="en-US" b="1"/>
              <a:t>：导入</a:t>
            </a:r>
            <a:endParaRPr lang="zh-CN" altLang="en-US" b="1" i="1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716338"/>
            <a:ext cx="4751388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056438" y="4292600"/>
            <a:ext cx="2087562" cy="935038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/>
              <a:t>选用合适的</a:t>
            </a:r>
            <a:r>
              <a:rPr lang="en-US" altLang="zh-CN" b="1"/>
              <a:t>filter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411413" y="3860800"/>
            <a:ext cx="3203575" cy="8636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/>
              <a:t>打开刚才存好的文件</a:t>
            </a:r>
            <a:r>
              <a:rPr lang="en-US" altLang="zh-CN" b="1"/>
              <a:t>*.txt</a:t>
            </a:r>
            <a:endParaRPr lang="en-US" altLang="zh-CN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002060"/>
                </a:solidFill>
              </a:rPr>
              <a:t>内容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558519"/>
            <a:ext cx="8058710" cy="48858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1. Endnote</a:t>
            </a:r>
            <a:r>
              <a:rPr lang="zh-CN" altLang="en-US" dirty="0" smtClean="0">
                <a:solidFill>
                  <a:srgbClr val="000000"/>
                </a:solidFill>
              </a:rPr>
              <a:t>简介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2. Endnote</a:t>
            </a:r>
            <a:r>
              <a:rPr lang="zh-CN" altLang="en-US" dirty="0" smtClean="0">
                <a:solidFill>
                  <a:srgbClr val="000000"/>
                </a:solidFill>
              </a:rPr>
              <a:t>安装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3. Endnote</a:t>
            </a:r>
            <a:r>
              <a:rPr lang="zh-CN" altLang="en-US" dirty="0" smtClean="0">
                <a:solidFill>
                  <a:srgbClr val="000000"/>
                </a:solidFill>
              </a:rPr>
              <a:t>基本功能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      3.1</a:t>
            </a:r>
            <a:r>
              <a:rPr lang="zh-CN" altLang="en-US" dirty="0" smtClean="0">
                <a:solidFill>
                  <a:srgbClr val="000000"/>
                </a:solidFill>
              </a:rPr>
              <a:t>建立文献库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1400" kern="0" dirty="0" smtClean="0">
                <a:solidFill>
                  <a:srgbClr val="000000"/>
                </a:solidFill>
              </a:rPr>
              <a:t>             </a:t>
            </a:r>
            <a:r>
              <a:rPr lang="en-US" altLang="zh-CN" sz="1400" kern="0" dirty="0" smtClean="0">
                <a:solidFill>
                  <a:srgbClr val="000000"/>
                </a:solidFill>
              </a:rPr>
              <a:t>--</a:t>
            </a:r>
            <a:r>
              <a:rPr lang="zh-CN" altLang="en-US" sz="1400" kern="0" dirty="0" smtClean="0">
                <a:solidFill>
                  <a:srgbClr val="000000"/>
                </a:solidFill>
              </a:rPr>
              <a:t>多种方式收集大量零散文献，进行集中化管理</a:t>
            </a: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      3.2</a:t>
            </a:r>
            <a:r>
              <a:rPr lang="zh-CN" altLang="en-US" dirty="0" smtClean="0">
                <a:solidFill>
                  <a:srgbClr val="000000"/>
                </a:solidFill>
              </a:rPr>
              <a:t>管理文献库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1400" kern="0" dirty="0" smtClean="0">
                <a:solidFill>
                  <a:srgbClr val="000000"/>
                </a:solidFill>
              </a:rPr>
              <a:t>             </a:t>
            </a:r>
            <a:r>
              <a:rPr lang="en-US" altLang="zh-CN" sz="1400" kern="0" dirty="0" smtClean="0">
                <a:solidFill>
                  <a:srgbClr val="000000"/>
                </a:solidFill>
              </a:rPr>
              <a:t>--</a:t>
            </a:r>
            <a:r>
              <a:rPr lang="zh-CN" altLang="en-US" sz="1400" kern="0" dirty="0" smtClean="0">
                <a:solidFill>
                  <a:srgbClr val="000000"/>
                </a:solidFill>
              </a:rPr>
              <a:t>分组、查重、标注，方便浏览查找</a:t>
            </a: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      3.3</a:t>
            </a:r>
            <a:r>
              <a:rPr lang="zh-CN" altLang="en-US" dirty="0" smtClean="0">
                <a:solidFill>
                  <a:srgbClr val="000000"/>
                </a:solidFill>
              </a:rPr>
              <a:t>协助写作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1500" kern="0" dirty="0" smtClean="0">
                <a:solidFill>
                  <a:srgbClr val="000000"/>
                </a:solidFill>
              </a:rPr>
              <a:t>           </a:t>
            </a:r>
            <a:r>
              <a:rPr lang="en-US" altLang="zh-CN" sz="1400" kern="0" dirty="0" smtClean="0">
                <a:solidFill>
                  <a:srgbClr val="000000"/>
                </a:solidFill>
              </a:rPr>
              <a:t>--</a:t>
            </a:r>
            <a:r>
              <a:rPr lang="zh-CN" altLang="en-US" sz="1400" kern="0" dirty="0" smtClean="0">
                <a:solidFill>
                  <a:srgbClr val="000000"/>
                </a:solidFill>
              </a:rPr>
              <a:t> 自动编排参考文献格式，协助论文撰写</a:t>
            </a: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1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2027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924300" y="5157788"/>
            <a:ext cx="792163" cy="1150937"/>
          </a:xfrm>
          <a:prstGeom prst="upArrow">
            <a:avLst>
              <a:gd name="adj1" fmla="val 50000"/>
              <a:gd name="adj2" fmla="val 36323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zh-CN" altLang="en-US" b="1"/>
              <a:t>成功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692275" y="1773238"/>
            <a:ext cx="5256213" cy="863600"/>
          </a:xfrm>
          <a:prstGeom prst="leftArrow">
            <a:avLst>
              <a:gd name="adj1" fmla="val 50000"/>
              <a:gd name="adj2" fmla="val 87548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/>
              <a:t>新导入</a:t>
            </a:r>
            <a:r>
              <a:rPr lang="en-US" altLang="zh-CN" b="1"/>
              <a:t>27</a:t>
            </a:r>
            <a:r>
              <a:rPr lang="zh-CN" altLang="en-US" b="1"/>
              <a:t>篇</a:t>
            </a:r>
            <a:r>
              <a:rPr lang="en-US" altLang="zh-CN" b="1"/>
              <a:t>,  All References</a:t>
            </a:r>
            <a:r>
              <a:rPr lang="zh-CN" altLang="en-US" b="1"/>
              <a:t>总数变为</a:t>
            </a:r>
            <a:r>
              <a:rPr lang="en-US" altLang="zh-CN" b="1"/>
              <a:t>52</a:t>
            </a:r>
            <a:r>
              <a:rPr lang="zh-CN" altLang="en-US" b="1"/>
              <a:t>篇</a:t>
            </a:r>
            <a:endParaRPr lang="en-US" altLang="zh-CN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2124075" y="1628775"/>
            <a:ext cx="5111750" cy="396081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/>
          <a:lstStyle/>
          <a:p>
            <a:pPr marL="357188" marR="0" lvl="0" indent="-357188" algn="just" defTabSz="914400" rtl="0" eaLnBrk="1" fontAlgn="auto" latinLnBrk="0" hangingPunct="1">
              <a:lnSpc>
                <a:spcPts val="37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Filter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导入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  <a:p>
            <a:pPr marL="357188" marR="0" lvl="1" indent="-357188" algn="just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CNKI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（中文）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  <a:p>
            <a:pPr marL="357188" marR="0" lvl="0" indent="-357188" algn="just" defTabSz="914400" rtl="0" eaLnBrk="1" fontAlgn="auto" latinLnBrk="0" hangingPunct="1">
              <a:lnSpc>
                <a:spcPts val="37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直接导入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  <a:p>
            <a:pPr marL="357188" lvl="1" indent="-357188" algn="just">
              <a:lnSpc>
                <a:spcPts val="3700"/>
              </a:lnSpc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altLang="zh-CN" sz="16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EI</a:t>
            </a:r>
          </a:p>
          <a:p>
            <a:pPr marL="357188" marR="0" lvl="1" indent="-357188" algn="just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Web of Science</a:t>
            </a:r>
          </a:p>
          <a:p>
            <a:pPr marL="357188" marR="0" lvl="0" indent="-357188" algn="just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r"/>
            <a:r>
              <a:rPr lang="zh-CN" altLang="en-US" dirty="0" smtClean="0"/>
              <a:t>网络数据库导入</a:t>
            </a:r>
            <a:r>
              <a:rPr lang="en-US" altLang="zh-CN" dirty="0" smtClean="0"/>
              <a:t>-EI</a:t>
            </a:r>
            <a:endParaRPr lang="zh-CN" altLang="en-US" dirty="0" smtClean="0"/>
          </a:p>
        </p:txBody>
      </p:sp>
      <p:sp>
        <p:nvSpPr>
          <p:cNvPr id="30723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19238" y="5157788"/>
            <a:ext cx="696912" cy="1152525"/>
          </a:xfrm>
          <a:prstGeom prst="upArrow">
            <a:avLst>
              <a:gd name="adj1" fmla="val 50000"/>
              <a:gd name="adj2" fmla="val 41344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zh-CN" altLang="en-US" b="1" dirty="0"/>
              <a:t>选择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92275" y="3141663"/>
            <a:ext cx="323850" cy="2232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05163" y="2565400"/>
            <a:ext cx="576262" cy="5032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492500" y="2781300"/>
            <a:ext cx="1296988" cy="503238"/>
          </a:xfrm>
          <a:prstGeom prst="rightArrow">
            <a:avLst>
              <a:gd name="adj1" fmla="val 50000"/>
              <a:gd name="adj2" fmla="val 64432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/>
              <a:t>download</a:t>
            </a: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2875"/>
            <a:ext cx="40274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573463"/>
            <a:ext cx="4918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24300" y="3573463"/>
            <a:ext cx="4968875" cy="576262"/>
          </a:xfrm>
          <a:prstGeom prst="rect">
            <a:avLst/>
          </a:prstGeom>
          <a:solidFill>
            <a:srgbClr val="FF0000">
              <a:alpha val="27843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5013325"/>
            <a:ext cx="4829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227763" y="5229225"/>
            <a:ext cx="1223962" cy="647700"/>
          </a:xfrm>
          <a:prstGeom prst="leftArrow">
            <a:avLst>
              <a:gd name="adj1" fmla="val 50000"/>
              <a:gd name="adj2" fmla="val 50025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/>
              <a:t>存盘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7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0757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2771775" y="2420938"/>
            <a:ext cx="3384550" cy="806450"/>
          </a:xfrm>
          <a:prstGeom prst="leftArrow">
            <a:avLst>
              <a:gd name="adj1" fmla="val 50000"/>
              <a:gd name="adj2" fmla="val 84850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b="1"/>
              <a:t>File-Import-File</a:t>
            </a:r>
            <a:r>
              <a:rPr lang="zh-CN" altLang="en-US" b="1"/>
              <a:t>：导入</a:t>
            </a:r>
            <a:endParaRPr lang="zh-CN" altLang="en-US" b="1" i="1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429000"/>
            <a:ext cx="4248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835150" y="3933825"/>
            <a:ext cx="2087563" cy="935038"/>
          </a:xfrm>
          <a:prstGeom prst="rightArrow">
            <a:avLst>
              <a:gd name="adj1" fmla="val 50000"/>
              <a:gd name="adj2" fmla="val 55815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/>
              <a:t>选用合适的</a:t>
            </a:r>
            <a:r>
              <a:rPr lang="en-US" altLang="zh-CN" b="1"/>
              <a:t>filter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940425" y="3573463"/>
            <a:ext cx="3203575" cy="863600"/>
          </a:xfrm>
          <a:prstGeom prst="leftArrow">
            <a:avLst>
              <a:gd name="adj1" fmla="val 50000"/>
              <a:gd name="adj2" fmla="val 87535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/>
              <a:t>打开刚才存好的文件</a:t>
            </a:r>
            <a:r>
              <a:rPr lang="en-US" altLang="zh-CN" b="1"/>
              <a:t>ei.ris</a:t>
            </a:r>
            <a:endParaRPr lang="en-US" altLang="zh-CN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1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708400" y="4724400"/>
            <a:ext cx="792163" cy="1150938"/>
          </a:xfrm>
          <a:prstGeom prst="upArrow">
            <a:avLst>
              <a:gd name="adj1" fmla="val 50000"/>
              <a:gd name="adj2" fmla="val 36323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zh-CN" altLang="en-US" b="1"/>
              <a:t>成功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31913" y="1773238"/>
            <a:ext cx="2303462" cy="863600"/>
          </a:xfrm>
          <a:prstGeom prst="leftArrow">
            <a:avLst>
              <a:gd name="adj1" fmla="val 50000"/>
              <a:gd name="adj2" fmla="val 87514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/>
              <a:t>导入</a:t>
            </a:r>
            <a:r>
              <a:rPr lang="en-US" altLang="zh-CN" b="1"/>
              <a:t>25</a:t>
            </a:r>
            <a:r>
              <a:rPr lang="zh-CN" altLang="en-US" b="1"/>
              <a:t>篇</a:t>
            </a:r>
            <a:endParaRPr lang="en-US" altLang="zh-CN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42955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8" name="标题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r"/>
            <a:r>
              <a:rPr lang="en-US" altLang="zh-CN" smtClean="0"/>
              <a:t>3.1 </a:t>
            </a:r>
            <a:r>
              <a:rPr lang="zh-CN" altLang="en-US" smtClean="0"/>
              <a:t>网络数据库导入</a:t>
            </a:r>
            <a:r>
              <a:rPr lang="en-US" altLang="zh-CN" smtClean="0"/>
              <a:t>-WOS</a:t>
            </a:r>
            <a:endParaRPr lang="zh-CN" altLang="en-US" smtClean="0"/>
          </a:p>
        </p:txBody>
      </p:sp>
      <p:sp>
        <p:nvSpPr>
          <p:cNvPr id="39939" name="页脚占位符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5786" y="1071546"/>
            <a:ext cx="431800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000364" y="1571612"/>
            <a:ext cx="2071702" cy="214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14348" y="4286256"/>
            <a:ext cx="5000660" cy="1857388"/>
            <a:chOff x="714348" y="4286256"/>
            <a:chExt cx="5000660" cy="1857388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4286256"/>
              <a:ext cx="496252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矩形 16"/>
            <p:cNvSpPr/>
            <p:nvPr/>
          </p:nvSpPr>
          <p:spPr>
            <a:xfrm>
              <a:off x="714348" y="4286256"/>
              <a:ext cx="5000660" cy="185738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3786190"/>
            <a:ext cx="45339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638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右箭头 3"/>
          <p:cNvSpPr/>
          <p:nvPr/>
        </p:nvSpPr>
        <p:spPr>
          <a:xfrm>
            <a:off x="1857356" y="2071678"/>
            <a:ext cx="1857388" cy="857256"/>
          </a:xfrm>
          <a:prstGeom prst="rightArrow">
            <a:avLst/>
          </a:prstGeom>
          <a:solidFill>
            <a:srgbClr val="92D050"/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双击直接导入到了</a:t>
            </a:r>
            <a:r>
              <a:rPr lang="en-US" altLang="zh-CN" dirty="0" smtClean="0"/>
              <a:t>Endnote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85860"/>
            <a:ext cx="4857784" cy="37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网络数据库检索结果导入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在线检索</a:t>
            </a:r>
            <a:endParaRPr lang="en-US" altLang="zh-CN" sz="28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手工录入文献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 PDF</a:t>
            </a: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文件导入和</a:t>
            </a:r>
            <a:r>
              <a:rPr lang="en-US" altLang="zh-CN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PDF</a:t>
            </a: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文件夹导入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Google scholar</a:t>
            </a: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导入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13940" cy="583477"/>
          </a:xfrm>
        </p:spPr>
        <p:txBody>
          <a:bodyPr/>
          <a:lstStyle/>
          <a:p>
            <a:pPr algn="ctr"/>
            <a:r>
              <a:rPr lang="zh-CN" altLang="en-US" dirty="0" smtClean="0"/>
              <a:t>在线检索</a:t>
            </a:r>
            <a:endParaRPr lang="zh-CN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696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4357686" y="1500174"/>
            <a:ext cx="428628" cy="4286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42386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786182" y="2857496"/>
            <a:ext cx="2808287" cy="2571768"/>
          </a:xfrm>
          <a:prstGeom prst="leftArrow">
            <a:avLst>
              <a:gd name="adj1" fmla="val 50000"/>
              <a:gd name="adj2" fmla="val 25667"/>
            </a:avLst>
          </a:prstGeom>
          <a:solidFill>
            <a:srgbClr val="00B0F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b="1" dirty="0"/>
              <a:t>利用“</a:t>
            </a:r>
            <a:r>
              <a:rPr lang="en-US" altLang="zh-CN" b="1" dirty="0"/>
              <a:t>Online Search”</a:t>
            </a:r>
            <a:r>
              <a:rPr lang="zh-CN" altLang="en-US" b="1" dirty="0"/>
              <a:t>可直接连线很多数据库</a:t>
            </a:r>
            <a:r>
              <a:rPr lang="zh-CN" altLang="en-US" b="1" dirty="0" smtClean="0"/>
              <a:t>资源</a:t>
            </a:r>
            <a:endParaRPr lang="zh-CN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286512" y="1571612"/>
            <a:ext cx="2016125" cy="865188"/>
          </a:xfrm>
          <a:prstGeom prst="leftArrow">
            <a:avLst>
              <a:gd name="adj1" fmla="val 50000"/>
              <a:gd name="adj2" fmla="val 87482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/>
              <a:t>     检索条件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86190"/>
            <a:ext cx="36766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143636" y="3714752"/>
            <a:ext cx="1728787" cy="1584325"/>
          </a:xfrm>
          <a:prstGeom prst="leftArrow">
            <a:avLst>
              <a:gd name="adj1" fmla="val 50000"/>
              <a:gd name="adj2" fmla="val 43481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b="1"/>
              <a:t>查询后导入</a:t>
            </a:r>
          </a:p>
        </p:txBody>
      </p:sp>
      <p:sp>
        <p:nvSpPr>
          <p:cNvPr id="9" name="矩形 8"/>
          <p:cNvSpPr/>
          <p:nvPr/>
        </p:nvSpPr>
        <p:spPr>
          <a:xfrm>
            <a:off x="4286248" y="4857760"/>
            <a:ext cx="928694" cy="4286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611188" y="1196975"/>
            <a:ext cx="8208962" cy="4895850"/>
          </a:xfrm>
        </p:spPr>
        <p:txBody>
          <a:bodyPr/>
          <a:lstStyle/>
          <a:p>
            <a:pPr algn="ctr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Endnote</a:t>
            </a:r>
            <a:r>
              <a:rPr lang="zh-CN" altLang="en-US" dirty="0" smtClean="0">
                <a:solidFill>
                  <a:srgbClr val="FF0000"/>
                </a:solidFill>
              </a:rPr>
              <a:t>是什么？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zh-CN" altLang="en-US" dirty="0" smtClean="0"/>
          </a:p>
        </p:txBody>
      </p:sp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3929058" y="5286388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/>
              <a:t>文献管理软件</a:t>
            </a:r>
            <a:endParaRPr lang="en-US" altLang="zh-TW" dirty="0"/>
          </a:p>
        </p:txBody>
      </p:sp>
      <p:sp>
        <p:nvSpPr>
          <p:cNvPr id="16" name="标题 6"/>
          <p:cNvSpPr txBox="1">
            <a:spLocks/>
          </p:cNvSpPr>
          <p:nvPr/>
        </p:nvSpPr>
        <p:spPr>
          <a:xfrm>
            <a:off x="500034" y="428604"/>
            <a:ext cx="8213940" cy="1036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6350" stA="26000" endPos="50000" dist="50800" dir="5400000" sy="-100000" algn="bl" rotWithShape="0"/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+mj-cs"/>
              </a:rPr>
              <a:t>1.Endnote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6350" stA="26000" endPos="50000" dist="50800" dir="5400000" sy="-100000" algn="bl" rotWithShape="0"/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+mj-cs"/>
              </a:rPr>
              <a:t>简介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6350" stA="26000" endPos="50000" dist="50800" dir="5400000" sy="-100000" algn="bl" rotWithShape="0"/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6350" stA="26000" endPos="50000" dist="50800" dir="5400000" sy="-100000" algn="bl" rotWithShape="0"/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+mj-cs"/>
              </a:rPr>
            </a:b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6350" stA="26000" endPos="50000" dist="50800" dir="5400000" sy="-100000" algn="bl" rotWithShape="0"/>
              </a:effectLst>
              <a:uLnTx/>
              <a:uFillTx/>
              <a:latin typeface="Arial Rounded MT Bold" panose="020F0704030504030204" pitchFamily="34" charset="0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71538" y="2000240"/>
            <a:ext cx="7143800" cy="3000396"/>
            <a:chOff x="1071538" y="3571876"/>
            <a:chExt cx="7143800" cy="3000396"/>
          </a:xfrm>
        </p:grpSpPr>
        <p:grpSp>
          <p:nvGrpSpPr>
            <p:cNvPr id="11" name="组合 30"/>
            <p:cNvGrpSpPr/>
            <p:nvPr/>
          </p:nvGrpSpPr>
          <p:grpSpPr>
            <a:xfrm>
              <a:off x="1214414" y="3714752"/>
              <a:ext cx="6857574" cy="2714644"/>
              <a:chOff x="1286325" y="3429000"/>
              <a:chExt cx="6857574" cy="3071834"/>
            </a:xfrm>
          </p:grpSpPr>
          <p:sp>
            <p:nvSpPr>
              <p:cNvPr id="12" name="Rectangle 24"/>
              <p:cNvSpPr>
                <a:spLocks noChangeArrowheads="1"/>
              </p:cNvSpPr>
              <p:nvPr/>
            </p:nvSpPr>
            <p:spPr bwMode="grayWhite">
              <a:xfrm>
                <a:off x="5408203" y="3847410"/>
                <a:ext cx="2735696" cy="160094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1286325" y="3515047"/>
                <a:ext cx="2735697" cy="1943044"/>
                <a:chOff x="53" y="971"/>
                <a:chExt cx="2313" cy="1596"/>
              </a:xfrm>
            </p:grpSpPr>
            <p:sp>
              <p:nvSpPr>
                <p:cNvPr id="32" name="Rectangle 23"/>
                <p:cNvSpPr>
                  <a:spLocks noChangeArrowheads="1"/>
                </p:cNvSpPr>
                <p:nvPr/>
              </p:nvSpPr>
              <p:spPr bwMode="grayWhite">
                <a:xfrm>
                  <a:off x="53" y="1252"/>
                  <a:ext cx="2313" cy="131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3" name="Text Box 26"/>
                <p:cNvSpPr txBox="1">
                  <a:spLocks noChangeArrowheads="1"/>
                </p:cNvSpPr>
                <p:nvPr/>
              </p:nvSpPr>
              <p:spPr bwMode="grayWhite">
                <a:xfrm>
                  <a:off x="828" y="971"/>
                  <a:ext cx="709" cy="30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solidFill>
                        <a:schemeClr val="tx2"/>
                      </a:solidFill>
                    </a:rPr>
                    <a:t>Import</a:t>
                  </a:r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3786182" y="3429000"/>
                <a:ext cx="1785950" cy="3071834"/>
              </a:xfrm>
              <a:prstGeom prst="ellipse">
                <a:avLst/>
              </a:prstGeom>
              <a:gradFill>
                <a:gsLst>
                  <a:gs pos="0">
                    <a:srgbClr val="FFFF00">
                      <a:alpha val="15000"/>
                    </a:srgbClr>
                  </a:gs>
                  <a:gs pos="50000">
                    <a:srgbClr val="FFFF00">
                      <a:alpha val="40000"/>
                    </a:srgbClr>
                  </a:gs>
                  <a:gs pos="100000">
                    <a:srgbClr val="FFFF00">
                      <a:alpha val="15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grayWhite">
              <a:xfrm>
                <a:off x="4071934" y="4348998"/>
                <a:ext cx="1273105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7030A0"/>
                    </a:solidFill>
                    <a:latin typeface="黑体" pitchFamily="2" charset="-122"/>
                    <a:ea typeface="黑体" pitchFamily="2" charset="-122"/>
                  </a:rPr>
                  <a:t>Library</a:t>
                </a: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grayWhite">
              <a:xfrm>
                <a:off x="2638207" y="4342911"/>
                <a:ext cx="1117614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7030A0"/>
                    </a:solidFill>
                    <a:latin typeface="黑体" pitchFamily="2" charset="-122"/>
                    <a:ea typeface="黑体" pitchFamily="2" charset="-122"/>
                  </a:rPr>
                  <a:t>Filter</a:t>
                </a: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grayWhite">
              <a:xfrm>
                <a:off x="5997211" y="4395261"/>
                <a:ext cx="962123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7030A0"/>
                    </a:solidFill>
                    <a:latin typeface="黑体" pitchFamily="2" charset="-122"/>
                    <a:ea typeface="黑体" pitchFamily="2" charset="-122"/>
                  </a:rPr>
                  <a:t>Style</a:t>
                </a: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grayWhite">
              <a:xfrm>
                <a:off x="1357290" y="4140673"/>
                <a:ext cx="461665" cy="10028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r>
                  <a:rPr lang="zh-CN" altLang="en-US" b="1">
                    <a:solidFill>
                      <a:srgbClr val="C00000"/>
                    </a:solidFill>
                    <a:ea typeface="楷体_GB2312" pitchFamily="49" charset="-122"/>
                  </a:rPr>
                  <a:t>外部数据</a:t>
                </a:r>
              </a:p>
            </p:txBody>
          </p: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grayWhite">
              <a:xfrm>
                <a:off x="7572396" y="3929066"/>
                <a:ext cx="461665" cy="14580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r>
                  <a:rPr lang="zh-CN" altLang="en-US" b="1">
                    <a:solidFill>
                      <a:srgbClr val="C00000"/>
                    </a:solidFill>
                    <a:ea typeface="楷体_GB2312" pitchFamily="49" charset="-122"/>
                  </a:rPr>
                  <a:t>文后参考文献</a:t>
                </a:r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grayWhite">
              <a:xfrm>
                <a:off x="1928794" y="4214818"/>
                <a:ext cx="590191" cy="331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grayWhite">
              <a:xfrm>
                <a:off x="1857356" y="4643446"/>
                <a:ext cx="64459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grayWhite">
              <a:xfrm flipV="1">
                <a:off x="1857356" y="4786322"/>
                <a:ext cx="661629" cy="2857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grayWhite">
              <a:xfrm flipV="1">
                <a:off x="6909110" y="4177338"/>
                <a:ext cx="644598" cy="3859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Line 14"/>
              <p:cNvSpPr>
                <a:spLocks noChangeShapeType="1"/>
              </p:cNvSpPr>
              <p:nvPr/>
            </p:nvSpPr>
            <p:spPr bwMode="grayWhite">
              <a:xfrm>
                <a:off x="6909110" y="4674056"/>
                <a:ext cx="64459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grayWhite">
              <a:xfrm>
                <a:off x="6909110" y="4784843"/>
                <a:ext cx="644598" cy="3859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grayWhite">
              <a:xfrm>
                <a:off x="3636446" y="4619270"/>
                <a:ext cx="53696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grayWhite">
              <a:xfrm>
                <a:off x="5407020" y="4641184"/>
                <a:ext cx="64459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grayWhite">
              <a:xfrm>
                <a:off x="6318919" y="3500438"/>
                <a:ext cx="82586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2"/>
                    </a:solidFill>
                  </a:rPr>
                  <a:t>export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868516" y="4786322"/>
                <a:ext cx="1620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7030A0"/>
                    </a:solidFill>
                    <a:latin typeface="黑体" pitchFamily="2" charset="-122"/>
                    <a:ea typeface="黑体" pitchFamily="2" charset="-122"/>
                  </a:rPr>
                  <a:t>（个</a:t>
                </a:r>
                <a:r>
                  <a:rPr lang="zh-CN" altLang="en-US" sz="1600" dirty="0" smtClean="0">
                    <a:solidFill>
                      <a:srgbClr val="7030A0"/>
                    </a:solidFill>
                    <a:latin typeface="黑体" pitchFamily="2" charset="-122"/>
                    <a:ea typeface="黑体" pitchFamily="2" charset="-122"/>
                  </a:rPr>
                  <a:t>人文献库</a:t>
                </a:r>
                <a:r>
                  <a:rPr lang="zh-CN" altLang="en-US" sz="1600" dirty="0">
                    <a:solidFill>
                      <a:srgbClr val="7030A0"/>
                    </a:solidFill>
                    <a:latin typeface="黑体" pitchFamily="2" charset="-122"/>
                    <a:ea typeface="黑体" pitchFamily="2" charset="-122"/>
                  </a:rPr>
                  <a:t>）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57620" y="5429264"/>
                <a:ext cx="17145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smtClean="0">
                    <a:solidFill>
                      <a:srgbClr val="FF0000"/>
                    </a:solidFill>
                  </a:rPr>
                  <a:t>管理、记录、分析</a:t>
                </a:r>
                <a:endParaRPr lang="zh-CN" altLang="en-US" sz="1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1071538" y="3571876"/>
              <a:ext cx="7143800" cy="30003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413"/>
            <a:ext cx="892971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643570" y="4000504"/>
            <a:ext cx="863600" cy="1152525"/>
          </a:xfrm>
          <a:prstGeom prst="upArrow">
            <a:avLst>
              <a:gd name="adj1" fmla="val 50000"/>
              <a:gd name="adj2" fmla="val 33364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成功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95288" y="3429000"/>
            <a:ext cx="863600" cy="1152525"/>
          </a:xfrm>
          <a:prstGeom prst="upArrow">
            <a:avLst>
              <a:gd name="adj1" fmla="val 50000"/>
              <a:gd name="adj2" fmla="val 33364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zh-CN" altLang="en-US" b="1"/>
              <a:t>结果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网络数据库检索结果导入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在线检索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zh-CN" altLang="en-US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手工录入文献</a:t>
            </a:r>
            <a:endParaRPr lang="en-US" altLang="zh-CN" sz="28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 PDF</a:t>
            </a: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文件导入和</a:t>
            </a: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PDF</a:t>
            </a: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文件夹导入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Google scholar</a:t>
            </a: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05529"/>
            <a:ext cx="7786742" cy="579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357290" y="1214422"/>
            <a:ext cx="1428760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928926" y="785794"/>
            <a:ext cx="4968875" cy="1152525"/>
          </a:xfrm>
          <a:prstGeom prst="leftArrow">
            <a:avLst>
              <a:gd name="adj1" fmla="val 50000"/>
              <a:gd name="adj2" fmla="val 106605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b="1"/>
              <a:t>References-New Reference</a:t>
            </a:r>
            <a:r>
              <a:rPr lang="zh-CN" altLang="en-US" b="1"/>
              <a:t>：手工加入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928802"/>
            <a:ext cx="425330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357686" y="1928802"/>
            <a:ext cx="571504" cy="5715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000628" y="2714620"/>
            <a:ext cx="1630363" cy="447675"/>
          </a:xfrm>
          <a:prstGeom prst="wedgeRectCallout">
            <a:avLst>
              <a:gd name="adj1" fmla="val -53426"/>
              <a:gd name="adj2" fmla="val -101102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b="1" dirty="0"/>
              <a:t>点此手工加入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3590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214678" y="3214686"/>
            <a:ext cx="2879725" cy="647700"/>
          </a:xfrm>
          <a:prstGeom prst="wedgeRectCallout">
            <a:avLst>
              <a:gd name="adj1" fmla="val -92252"/>
              <a:gd name="adj2" fmla="val -88381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b="1" dirty="0">
                <a:latin typeface="Times New Roman" pitchFamily="18" charset="0"/>
                <a:ea typeface="+mn-ea"/>
                <a:cs typeface="Times New Roman" pitchFamily="18" charset="0"/>
              </a:rPr>
              <a:t>不仅仅可以管理期刊文献，还可以是更多类型的文献</a:t>
            </a:r>
            <a:endParaRPr lang="en-US" altLang="zh-CN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484438" y="4149725"/>
            <a:ext cx="2879725" cy="2087563"/>
          </a:xfrm>
          <a:prstGeom prst="wedgeRectCallout">
            <a:avLst>
              <a:gd name="adj1" fmla="val -89934"/>
              <a:gd name="adj2" fmla="val -66056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b="1" dirty="0">
                <a:cs typeface="Times New Roman" pitchFamily="18" charset="0"/>
              </a:rPr>
              <a:t>首次输入的作者、期刊和关键词显示红色</a:t>
            </a:r>
            <a:endParaRPr lang="en-US" altLang="zh-CN" b="1" dirty="0">
              <a:cs typeface="Times New Roman" pitchFamily="18" charset="0"/>
            </a:endParaRPr>
          </a:p>
          <a:p>
            <a:pPr>
              <a:defRPr/>
            </a:pPr>
            <a:r>
              <a:rPr lang="zh-CN" altLang="en-US" b="1" dirty="0">
                <a:cs typeface="Times New Roman" pitchFamily="18" charset="0"/>
              </a:rPr>
              <a:t>作者名的英文表示方式有三种：   </a:t>
            </a:r>
            <a:endParaRPr lang="en-US" altLang="zh-CN" b="1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zh-CN" b="1" dirty="0" err="1" smtClean="0">
                <a:cs typeface="Times New Roman" pitchFamily="18" charset="0"/>
              </a:rPr>
              <a:t>xiao</a:t>
            </a:r>
            <a:r>
              <a:rPr lang="en-US" altLang="zh-CN" b="1" dirty="0" smtClean="0">
                <a:cs typeface="Times New Roman" pitchFamily="18" charset="0"/>
              </a:rPr>
              <a:t> </a:t>
            </a:r>
            <a:r>
              <a:rPr lang="en-US" altLang="zh-CN" b="1" dirty="0" err="1" smtClean="0">
                <a:cs typeface="Times New Roman" pitchFamily="18" charset="0"/>
              </a:rPr>
              <a:t>ming</a:t>
            </a:r>
            <a:r>
              <a:rPr lang="en-US" altLang="zh-CN" b="1" dirty="0" smtClean="0">
                <a:cs typeface="Times New Roman" pitchFamily="18" charset="0"/>
              </a:rPr>
              <a:t> </a:t>
            </a:r>
            <a:r>
              <a:rPr lang="en-US" altLang="zh-CN" b="1" dirty="0" err="1" smtClean="0">
                <a:cs typeface="Times New Roman" pitchFamily="18" charset="0"/>
              </a:rPr>
              <a:t>wang</a:t>
            </a:r>
            <a:r>
              <a:rPr lang="en-US" altLang="zh-CN" b="1" dirty="0" smtClean="0">
                <a:cs typeface="Times New Roman" pitchFamily="18" charset="0"/>
              </a:rPr>
              <a:t> ;</a:t>
            </a:r>
            <a:endParaRPr lang="en-US" altLang="zh-CN" b="1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zh-CN" b="1" dirty="0" err="1" smtClean="0">
                <a:cs typeface="Times New Roman" pitchFamily="18" charset="0"/>
              </a:rPr>
              <a:t>wang</a:t>
            </a:r>
            <a:r>
              <a:rPr lang="en-US" altLang="zh-CN" b="1" dirty="0" smtClean="0">
                <a:cs typeface="Times New Roman" pitchFamily="18" charset="0"/>
              </a:rPr>
              <a:t>, </a:t>
            </a:r>
            <a:r>
              <a:rPr lang="en-US" altLang="zh-CN" b="1" dirty="0">
                <a:cs typeface="Times New Roman" pitchFamily="18" charset="0"/>
              </a:rPr>
              <a:t>x</a:t>
            </a:r>
            <a:r>
              <a:rPr lang="en-US" altLang="zh-CN" b="1" dirty="0" smtClean="0">
                <a:cs typeface="Times New Roman" pitchFamily="18" charset="0"/>
              </a:rPr>
              <a:t> </a:t>
            </a:r>
            <a:r>
              <a:rPr lang="en-US" altLang="zh-CN" b="1" dirty="0">
                <a:cs typeface="Times New Roman" pitchFamily="18" charset="0"/>
              </a:rPr>
              <a:t>m</a:t>
            </a:r>
          </a:p>
          <a:p>
            <a:pPr>
              <a:defRPr/>
            </a:pPr>
            <a:r>
              <a:rPr lang="en-US" altLang="zh-CN" b="1" dirty="0" err="1" smtClean="0">
                <a:cs typeface="Times New Roman" pitchFamily="18" charset="0"/>
              </a:rPr>
              <a:t>wang</a:t>
            </a:r>
            <a:r>
              <a:rPr lang="en-US" altLang="zh-CN" b="1" dirty="0" smtClean="0">
                <a:cs typeface="Times New Roman" pitchFamily="18" charset="0"/>
              </a:rPr>
              <a:t>, </a:t>
            </a:r>
            <a:r>
              <a:rPr lang="en-US" altLang="zh-CN" b="1" dirty="0" err="1" smtClean="0">
                <a:cs typeface="Times New Roman" pitchFamily="18" charset="0"/>
              </a:rPr>
              <a:t>xiao</a:t>
            </a:r>
            <a:r>
              <a:rPr lang="en-US" altLang="zh-CN" b="1" dirty="0" smtClean="0">
                <a:cs typeface="Times New Roman" pitchFamily="18" charset="0"/>
              </a:rPr>
              <a:t> </a:t>
            </a:r>
            <a:r>
              <a:rPr lang="en-US" altLang="zh-CN" b="1" dirty="0" err="1" smtClean="0">
                <a:cs typeface="Times New Roman" pitchFamily="18" charset="0"/>
              </a:rPr>
              <a:t>ming</a:t>
            </a:r>
            <a:endParaRPr lang="en-US" altLang="zh-CN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928671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794375" y="3071810"/>
            <a:ext cx="3349625" cy="2089150"/>
          </a:xfrm>
          <a:prstGeom prst="leftArrow">
            <a:avLst>
              <a:gd name="adj1" fmla="val 50000"/>
              <a:gd name="adj2" fmla="val 36194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b="1" dirty="0"/>
              <a:t>输入的同时，可以</a:t>
            </a:r>
            <a:r>
              <a:rPr lang="en-US" altLang="zh-CN" b="1" dirty="0"/>
              <a:t>attach</a:t>
            </a:r>
            <a:r>
              <a:rPr lang="zh-CN" altLang="en-US" b="1" dirty="0"/>
              <a:t>文章的</a:t>
            </a:r>
            <a:r>
              <a:rPr lang="en-US" altLang="zh-CN" b="1" dirty="0"/>
              <a:t>PDF</a:t>
            </a:r>
            <a:r>
              <a:rPr lang="zh-CN" altLang="en-US" b="1" dirty="0"/>
              <a:t>全文、</a:t>
            </a:r>
            <a:r>
              <a:rPr lang="en-US" altLang="zh-CN" b="1" dirty="0"/>
              <a:t>URL</a:t>
            </a:r>
            <a:r>
              <a:rPr lang="zh-CN" altLang="en-US" b="1" dirty="0"/>
              <a:t>和</a:t>
            </a:r>
            <a:r>
              <a:rPr lang="en-US" altLang="zh-CN" b="1" dirty="0"/>
              <a:t>Figure</a:t>
            </a:r>
            <a:r>
              <a:rPr lang="zh-CN" altLang="en-US" b="1" dirty="0"/>
              <a:t>等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03350" y="4710125"/>
            <a:ext cx="647700" cy="504825"/>
          </a:xfrm>
          <a:prstGeom prst="leftArrow">
            <a:avLst>
              <a:gd name="adj1" fmla="val 50000"/>
              <a:gd name="adj2" fmla="val 32075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14942" y="2857496"/>
            <a:ext cx="1428760" cy="4286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7915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214414" y="1714488"/>
            <a:ext cx="3071834" cy="57150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关闭，保存即可！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网络数据库检索结果导入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在线检索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手工录入文献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PDF</a:t>
            </a:r>
            <a:r>
              <a:rPr lang="zh-CN" altLang="en-US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文件导入和</a:t>
            </a:r>
            <a:r>
              <a:rPr lang="en-US" altLang="zh-CN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PDF</a:t>
            </a:r>
            <a:r>
              <a:rPr lang="zh-CN" altLang="en-US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文件夹导入</a:t>
            </a:r>
            <a:endParaRPr lang="en-US" altLang="zh-CN" sz="28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Google scholar</a:t>
            </a: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540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26085" name="AutoShape 5"/>
          <p:cNvSpPr>
            <a:spLocks noChangeArrowheads="1"/>
          </p:cNvSpPr>
          <p:nvPr/>
        </p:nvSpPr>
        <p:spPr bwMode="auto">
          <a:xfrm>
            <a:off x="2124075" y="4652963"/>
            <a:ext cx="4895850" cy="1152525"/>
          </a:xfrm>
          <a:prstGeom prst="roundRect">
            <a:avLst>
              <a:gd name="adj" fmla="val 16667"/>
            </a:avLst>
          </a:prstGeom>
          <a:solidFill>
            <a:srgbClr val="6DCFE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000" b="1"/>
              <a:t>如何将已存在的</a:t>
            </a:r>
            <a:r>
              <a:rPr lang="en-US" altLang="zh-CN" sz="2000" b="1"/>
              <a:t>PDF</a:t>
            </a:r>
            <a:r>
              <a:rPr lang="zh-CN" altLang="en-US" sz="2000" b="1"/>
              <a:t>文件管理起来？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8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4943475" cy="407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0" name="标题 1"/>
          <p:cNvSpPr>
            <a:spLocks noGrp="1"/>
          </p:cNvSpPr>
          <p:nvPr>
            <p:ph type="title"/>
          </p:nvPr>
        </p:nvSpPr>
        <p:spPr>
          <a:xfrm>
            <a:off x="2843213" y="0"/>
            <a:ext cx="4371993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单个</a:t>
            </a:r>
            <a:r>
              <a:rPr lang="en-US" altLang="zh-CN" b="1" dirty="0" smtClean="0"/>
              <a:t>PDF</a:t>
            </a:r>
            <a:r>
              <a:rPr lang="zh-CN" altLang="en-US" b="1" dirty="0" smtClean="0"/>
              <a:t>文件导入</a:t>
            </a:r>
          </a:p>
        </p:txBody>
      </p:sp>
      <p:sp>
        <p:nvSpPr>
          <p:cNvPr id="60421" name="Rectangle 17"/>
          <p:cNvSpPr>
            <a:spLocks noChangeArrowheads="1"/>
          </p:cNvSpPr>
          <p:nvPr/>
        </p:nvSpPr>
        <p:spPr bwMode="auto">
          <a:xfrm flipH="1">
            <a:off x="323850" y="3141663"/>
            <a:ext cx="4105275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60422" name="Oval 4"/>
          <p:cNvSpPr>
            <a:spLocks noChangeArrowheads="1"/>
          </p:cNvSpPr>
          <p:nvPr/>
        </p:nvSpPr>
        <p:spPr bwMode="auto">
          <a:xfrm>
            <a:off x="3635375" y="1341438"/>
            <a:ext cx="360363" cy="3603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60575"/>
            <a:ext cx="4200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右箭头 12"/>
          <p:cNvSpPr/>
          <p:nvPr/>
        </p:nvSpPr>
        <p:spPr>
          <a:xfrm rot="5400000">
            <a:off x="4752975" y="800100"/>
            <a:ext cx="682625" cy="19081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 flipH="1">
            <a:off x="6227763" y="2852738"/>
            <a:ext cx="1909762" cy="3603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7667625" y="4076700"/>
            <a:ext cx="217488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67400" y="2420938"/>
            <a:ext cx="3068638" cy="360362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b="1"/>
              <a:t>   </a:t>
            </a:r>
            <a:r>
              <a:rPr lang="zh-CN" altLang="en-US" b="1"/>
              <a:t>选择要导入的文献</a:t>
            </a:r>
          </a:p>
        </p:txBody>
      </p:sp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868863"/>
            <a:ext cx="485933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 flipH="1">
            <a:off x="3563938" y="5805488"/>
            <a:ext cx="4105275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44577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73238"/>
            <a:ext cx="4210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248400" y="6462713"/>
            <a:ext cx="2895600" cy="476250"/>
          </a:xfrm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sp>
        <p:nvSpPr>
          <p:cNvPr id="61445" name="标题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zh-CN" b="1" dirty="0" smtClean="0"/>
              <a:t>PDF</a:t>
            </a:r>
            <a:r>
              <a:rPr lang="zh-CN" altLang="en-US" b="1" dirty="0" smtClean="0"/>
              <a:t>文件夹（多个</a:t>
            </a:r>
            <a:r>
              <a:rPr lang="en-US" altLang="zh-CN" b="1" dirty="0" smtClean="0"/>
              <a:t>DF</a:t>
            </a:r>
            <a:r>
              <a:rPr lang="zh-CN" altLang="en-US" b="1" dirty="0" smtClean="0"/>
              <a:t>文件）导入</a:t>
            </a:r>
          </a:p>
        </p:txBody>
      </p:sp>
      <p:sp>
        <p:nvSpPr>
          <p:cNvPr id="61446" name="Rectangle 17"/>
          <p:cNvSpPr>
            <a:spLocks noChangeArrowheads="1"/>
          </p:cNvSpPr>
          <p:nvPr/>
        </p:nvSpPr>
        <p:spPr bwMode="auto">
          <a:xfrm flipH="1">
            <a:off x="3071799" y="3214686"/>
            <a:ext cx="1141423" cy="212726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12" name="圆角右箭头 11"/>
          <p:cNvSpPr/>
          <p:nvPr/>
        </p:nvSpPr>
        <p:spPr>
          <a:xfrm rot="5400000">
            <a:off x="5039520" y="519906"/>
            <a:ext cx="684212" cy="19081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724525" y="2205038"/>
            <a:ext cx="3095625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/>
              <a:t>选择导入文献的文件夹</a:t>
            </a:r>
          </a:p>
          <a:p>
            <a:endParaRPr lang="en-US" altLang="zh-CN"/>
          </a:p>
        </p:txBody>
      </p:sp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492625"/>
            <a:ext cx="63373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 flipH="1">
            <a:off x="2039938" y="5792788"/>
            <a:ext cx="5832475" cy="93503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7380288" y="4005263"/>
            <a:ext cx="287337" cy="639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452" name="Oval 4"/>
          <p:cNvSpPr>
            <a:spLocks noChangeArrowheads="1"/>
          </p:cNvSpPr>
          <p:nvPr/>
        </p:nvSpPr>
        <p:spPr bwMode="auto">
          <a:xfrm>
            <a:off x="3563938" y="1125538"/>
            <a:ext cx="360362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网络数据库检索结果导入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在线检索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手工录入文献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 PDF</a:t>
            </a: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文件导入和</a:t>
            </a: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PDF</a:t>
            </a: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文件夹导入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Google scholar</a:t>
            </a:r>
            <a:r>
              <a:rPr lang="zh-CN" altLang="en-US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导入</a:t>
            </a:r>
            <a:endParaRPr lang="en-US" altLang="zh-CN" sz="28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87680" y="357167"/>
            <a:ext cx="8213940" cy="1036208"/>
          </a:xfrm>
        </p:spPr>
        <p:txBody>
          <a:bodyPr/>
          <a:lstStyle/>
          <a:p>
            <a:pPr algn="ctr"/>
            <a:r>
              <a:rPr altLang="zh-CN" dirty="0" smtClean="0">
                <a:solidFill>
                  <a:srgbClr val="0070C0"/>
                </a:solidFill>
              </a:rPr>
              <a:t>1.Endnote</a:t>
            </a:r>
            <a:r>
              <a:rPr lang="zh-CN" dirty="0" smtClean="0">
                <a:solidFill>
                  <a:srgbClr val="0070C0"/>
                </a:solidFill>
              </a:rPr>
              <a:t>简介</a:t>
            </a:r>
            <a:r>
              <a:rPr altLang="zh-CN" dirty="0" smtClean="0">
                <a:solidFill>
                  <a:srgbClr val="0070C0"/>
                </a:solidFill>
              </a:rPr>
              <a:t/>
            </a:r>
            <a:br>
              <a:rPr altLang="zh-CN" dirty="0" smtClean="0">
                <a:solidFill>
                  <a:srgbClr val="0070C0"/>
                </a:solidFill>
              </a:rPr>
            </a:b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14422"/>
            <a:ext cx="8213940" cy="4885822"/>
          </a:xfrm>
        </p:spPr>
        <p:txBody>
          <a:bodyPr/>
          <a:lstStyle/>
          <a:p>
            <a:pPr marL="514350" indent="-514350" algn="ctr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为什么使用</a:t>
            </a:r>
            <a:r>
              <a:rPr lang="en-US" altLang="zh-CN" dirty="0" smtClean="0">
                <a:solidFill>
                  <a:srgbClr val="FF0000"/>
                </a:solidFill>
              </a:rPr>
              <a:t>Endnote?</a:t>
            </a:r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从不同数据库下载了相同的文献，怎么去重？</a:t>
            </a:r>
            <a:endParaRPr lang="en-US" altLang="zh-CN" sz="2400" dirty="0" smtClean="0"/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文献存放混乱，难以很快找到需要的文献</a:t>
            </a:r>
            <a:endParaRPr lang="en-US" altLang="zh-CN" sz="2400" dirty="0" smtClean="0"/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那么多文献，哪个看过，哪个没看过？</a:t>
            </a:r>
            <a:endParaRPr lang="en-US" altLang="zh-CN" sz="2400" dirty="0" smtClean="0"/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记得写了笔记，在哪个文章里写的呢？</a:t>
            </a:r>
            <a:endParaRPr lang="en-US" altLang="zh-CN" sz="2400" dirty="0" smtClean="0"/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写论文时，参考文献的编写非常繁琐</a:t>
            </a:r>
            <a:endParaRPr lang="en-US" altLang="zh-CN" sz="2400" dirty="0" smtClean="0"/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 smtClean="0"/>
              <a:t>多次投稿时，要反复修改参考文献格式</a:t>
            </a:r>
            <a:endParaRPr lang="en-US" altLang="zh-CN" sz="2400" dirty="0" smtClean="0"/>
          </a:p>
          <a:p>
            <a:pPr marL="514350" indent="-514350">
              <a:buFont typeface="Wingdings" pitchFamily="2" charset="2"/>
              <a:buChar char="ü"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68" y="785794"/>
            <a:ext cx="9091632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组合 6"/>
          <p:cNvGrpSpPr/>
          <p:nvPr/>
        </p:nvGrpSpPr>
        <p:grpSpPr>
          <a:xfrm>
            <a:off x="285720" y="1785926"/>
            <a:ext cx="5357850" cy="4714908"/>
            <a:chOff x="285720" y="1785926"/>
            <a:chExt cx="5357850" cy="47149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1785926"/>
              <a:ext cx="5334000" cy="471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矩形 5"/>
            <p:cNvSpPr/>
            <p:nvPr/>
          </p:nvSpPr>
          <p:spPr>
            <a:xfrm>
              <a:off x="285720" y="1785926"/>
              <a:ext cx="5357850" cy="471490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8072462" y="2357430"/>
            <a:ext cx="785818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643042" y="5929330"/>
            <a:ext cx="2286016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91680" y="0"/>
            <a:ext cx="5544616" cy="3600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100629a2a8d995b50118be70a4255339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357298"/>
            <a:ext cx="8754123" cy="44291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786182" y="3071810"/>
            <a:ext cx="785818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85720" y="3571876"/>
            <a:ext cx="4929222" cy="2857520"/>
            <a:chOff x="285720" y="3571876"/>
            <a:chExt cx="4929222" cy="285752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3571876"/>
              <a:ext cx="490537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矩形 6"/>
            <p:cNvSpPr/>
            <p:nvPr/>
          </p:nvSpPr>
          <p:spPr>
            <a:xfrm>
              <a:off x="285720" y="3571876"/>
              <a:ext cx="4929222" cy="285752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43380"/>
            <a:ext cx="1643074" cy="19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左箭头 9"/>
          <p:cNvSpPr/>
          <p:nvPr/>
        </p:nvSpPr>
        <p:spPr>
          <a:xfrm>
            <a:off x="6500826" y="4429132"/>
            <a:ext cx="2643174" cy="1285884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双击会直接在</a:t>
            </a:r>
            <a:r>
              <a:rPr lang="en-US" altLang="zh-CN" dirty="0" smtClean="0"/>
              <a:t>Endnote</a:t>
            </a:r>
            <a:r>
              <a:rPr lang="zh-CN" altLang="en-US" dirty="0" smtClean="0"/>
              <a:t>打开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642910" y="5357826"/>
            <a:ext cx="8143932" cy="1143008"/>
            <a:chOff x="214282" y="1857364"/>
            <a:chExt cx="8143932" cy="1143008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20" y="1857364"/>
              <a:ext cx="8039100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矩形 12"/>
            <p:cNvSpPr/>
            <p:nvPr/>
          </p:nvSpPr>
          <p:spPr>
            <a:xfrm>
              <a:off x="214282" y="1857364"/>
              <a:ext cx="8143932" cy="114300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左箭头 14"/>
          <p:cNvSpPr/>
          <p:nvPr/>
        </p:nvSpPr>
        <p:spPr>
          <a:xfrm>
            <a:off x="3643306" y="5929330"/>
            <a:ext cx="2000264" cy="71438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导入成功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网络数据库检索结果导入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在线检索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手工录入文献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 PDF</a:t>
            </a: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文件导入和</a:t>
            </a: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PDF</a:t>
            </a: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文件夹导入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zh-CN" sz="2800" dirty="0" smtClean="0">
                <a:latin typeface="华文仿宋" pitchFamily="2" charset="-122"/>
                <a:ea typeface="华文仿宋" pitchFamily="2" charset="-122"/>
              </a:rPr>
              <a:t>Google scholar</a:t>
            </a:r>
            <a:r>
              <a:rPr lang="zh-CN" altLang="en-US" sz="2800" dirty="0" smtClean="0">
                <a:latin typeface="华文仿宋" pitchFamily="2" charset="-122"/>
                <a:ea typeface="华文仿宋" pitchFamily="2" charset="-122"/>
              </a:rPr>
              <a:t>导入</a:t>
            </a:r>
            <a:endParaRPr lang="en-US" altLang="zh-CN" sz="28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笑脸 3"/>
          <p:cNvSpPr/>
          <p:nvPr/>
        </p:nvSpPr>
        <p:spPr>
          <a:xfrm>
            <a:off x="5076056" y="5157192"/>
            <a:ext cx="1152128" cy="720080"/>
          </a:xfrm>
          <a:prstGeom prst="smileyFac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13940" cy="583477"/>
          </a:xfrm>
        </p:spPr>
        <p:txBody>
          <a:bodyPr/>
          <a:lstStyle/>
          <a:p>
            <a:r>
              <a:rPr lang="zh-CN" altLang="en-US" dirty="0" smtClean="0"/>
              <a:t>导入完成，如何查找全文与关联</a:t>
            </a:r>
            <a:endParaRPr lang="zh-CN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285860"/>
            <a:ext cx="8810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57158" y="1500174"/>
            <a:ext cx="285752" cy="7143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箭头 8"/>
          <p:cNvSpPr/>
          <p:nvPr/>
        </p:nvSpPr>
        <p:spPr>
          <a:xfrm>
            <a:off x="928662" y="1714488"/>
            <a:ext cx="1285884" cy="500066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没有全文</a:t>
            </a:r>
            <a:endParaRPr lang="zh-CN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85534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2071670" y="5715016"/>
            <a:ext cx="4214842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0" y="3357562"/>
            <a:ext cx="8791575" cy="1743075"/>
            <a:chOff x="0" y="3357562"/>
            <a:chExt cx="8791575" cy="1743075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357562"/>
              <a:ext cx="879157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矩形 11"/>
            <p:cNvSpPr/>
            <p:nvPr/>
          </p:nvSpPr>
          <p:spPr>
            <a:xfrm>
              <a:off x="0" y="3357562"/>
              <a:ext cx="8786842" cy="171451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214282" y="3571876"/>
            <a:ext cx="214314" cy="8572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箭头 14"/>
          <p:cNvSpPr/>
          <p:nvPr/>
        </p:nvSpPr>
        <p:spPr>
          <a:xfrm>
            <a:off x="857224" y="3857628"/>
            <a:ext cx="1428760" cy="571504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有了全文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875379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071538" y="4500570"/>
            <a:ext cx="7000924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786578" y="3571876"/>
            <a:ext cx="1857388" cy="3143272"/>
            <a:chOff x="6786578" y="3571876"/>
            <a:chExt cx="1857388" cy="314327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6578" y="3571876"/>
              <a:ext cx="184785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矩形 6"/>
            <p:cNvSpPr/>
            <p:nvPr/>
          </p:nvSpPr>
          <p:spPr>
            <a:xfrm>
              <a:off x="6786578" y="3571876"/>
              <a:ext cx="1857388" cy="314327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单圆角矩形 3"/>
          <p:cNvSpPr/>
          <p:nvPr/>
        </p:nvSpPr>
        <p:spPr>
          <a:xfrm>
            <a:off x="1571604" y="2714620"/>
            <a:ext cx="5500726" cy="1500198"/>
          </a:xfrm>
          <a:prstGeom prst="snipRoundRect">
            <a:avLst/>
          </a:prstGeom>
          <a:solidFill>
            <a:srgbClr val="92D050"/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到此，已经在</a:t>
            </a:r>
            <a:r>
              <a:rPr lang="en-US" altLang="zh-CN" sz="2000" b="1" dirty="0" smtClean="0"/>
              <a:t>Endnote</a:t>
            </a:r>
            <a:r>
              <a:rPr lang="zh-CN" altLang="en-US" sz="2000" b="1" dirty="0" smtClean="0"/>
              <a:t>中建立了一个文献库。下面我们来管理利用这个库。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zh-CN" dirty="0" smtClean="0"/>
              <a:t>3.2</a:t>
            </a:r>
            <a:r>
              <a:rPr lang="zh-CN" dirty="0" smtClean="0"/>
              <a:t>管理文献库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题录编辑与更新</a:t>
            </a:r>
            <a:endParaRPr lang="en-US" altLang="zh-CN" sz="24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查重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检索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撰写研究笔记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分组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共享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22193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357158" y="714356"/>
            <a:ext cx="714380" cy="4286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928662" y="4572008"/>
            <a:ext cx="2519362" cy="785818"/>
          </a:xfrm>
          <a:prstGeom prst="wedgeRoundRectCallout">
            <a:avLst>
              <a:gd name="adj1" fmla="val -45139"/>
              <a:gd name="adj2" fmla="val -211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dirty="0" smtClean="0"/>
              <a:t>在需要修改的字段上进行编辑</a:t>
            </a:r>
            <a:endParaRPr lang="en-US" altLang="zh-CN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13940" cy="583477"/>
          </a:xfrm>
        </p:spPr>
        <p:txBody>
          <a:bodyPr/>
          <a:lstStyle/>
          <a:p>
            <a:pPr algn="ctr"/>
            <a:r>
              <a:rPr lang="zh-CN" altLang="en-US" dirty="0" smtClean="0"/>
              <a:t>编辑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ctr"/>
            <a:r>
              <a:rPr lang="zh-CN" altLang="en-US" dirty="0" smtClean="0"/>
              <a:t>题录更新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741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17"/>
          <p:cNvSpPr>
            <a:spLocks noChangeArrowheads="1"/>
          </p:cNvSpPr>
          <p:nvPr/>
        </p:nvSpPr>
        <p:spPr bwMode="auto">
          <a:xfrm flipH="1">
            <a:off x="3143238" y="5500703"/>
            <a:ext cx="1819285" cy="35719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8" name="左箭头 7"/>
          <p:cNvSpPr/>
          <p:nvPr/>
        </p:nvSpPr>
        <p:spPr>
          <a:xfrm>
            <a:off x="4716463" y="4941888"/>
            <a:ext cx="3455987" cy="1511300"/>
          </a:xfrm>
          <a:prstGeom prst="leftArrow">
            <a:avLst/>
          </a:prstGeom>
          <a:solidFill>
            <a:srgbClr val="6DC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选中多条文献，点击右键</a:t>
            </a:r>
            <a:endParaRPr lang="en-US" altLang="zh-CN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Find Reference Updates</a:t>
            </a:r>
          </a:p>
          <a:p>
            <a:pPr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开始更新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ctr"/>
            <a:r>
              <a:rPr lang="zh-CN" altLang="en-US" dirty="0" smtClean="0"/>
              <a:t>题录更新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7378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43213" y="5516563"/>
            <a:ext cx="3600450" cy="647700"/>
          </a:xfrm>
          <a:prstGeom prst="rect">
            <a:avLst/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比对后选择更新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680" y="1285860"/>
            <a:ext cx="8213940" cy="5158481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几个术语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Library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：自建的专题文献资料库（集）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.enl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Group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Library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中可按需要分成多个子文献资料集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Reference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：资料库（集）中的每一篇文献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Filters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：数据导入的接口（过滤器） 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18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enf</a:t>
            </a:r>
            <a:endParaRPr lang="en-US" altLang="zh-CN" sz="18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Styles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：参考文献编排格式 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18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ens</a:t>
            </a:r>
            <a:endParaRPr lang="en-US" altLang="zh-CN" sz="18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：期刊投稿的模板 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.dot  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87680" y="357167"/>
            <a:ext cx="8213940" cy="1036208"/>
          </a:xfrm>
        </p:spPr>
        <p:txBody>
          <a:bodyPr/>
          <a:lstStyle/>
          <a:p>
            <a:pPr algn="ctr"/>
            <a:r>
              <a:rPr altLang="zh-CN" dirty="0" smtClean="0">
                <a:solidFill>
                  <a:srgbClr val="0070C0"/>
                </a:solidFill>
              </a:rPr>
              <a:t>1.Endnote</a:t>
            </a:r>
            <a:r>
              <a:rPr lang="zh-CN" dirty="0" smtClean="0">
                <a:solidFill>
                  <a:srgbClr val="0070C0"/>
                </a:solidFill>
              </a:rPr>
              <a:t>简介</a:t>
            </a:r>
            <a:r>
              <a:rPr altLang="zh-CN" dirty="0" smtClean="0">
                <a:solidFill>
                  <a:srgbClr val="0070C0"/>
                </a:solidFill>
              </a:rPr>
              <a:t/>
            </a:r>
            <a:br>
              <a:rPr altLang="zh-CN" dirty="0" smtClean="0">
                <a:solidFill>
                  <a:srgbClr val="0070C0"/>
                </a:solidFill>
              </a:rPr>
            </a:br>
            <a:endParaRPr lang="zh-CN" alt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题录编辑与更新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查重</a:t>
            </a:r>
            <a:endParaRPr lang="en-US" altLang="zh-CN" sz="24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检索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撰写研究笔记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分组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共享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r"/>
            <a:r>
              <a:rPr lang="en-US" altLang="zh-CN" smtClean="0"/>
              <a:t>4.2 </a:t>
            </a:r>
            <a:r>
              <a:rPr lang="zh-CN" altLang="en-US" smtClean="0"/>
              <a:t>查重</a:t>
            </a:r>
          </a:p>
        </p:txBody>
      </p:sp>
      <p:sp>
        <p:nvSpPr>
          <p:cNvPr id="71683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6475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843213" y="3933825"/>
            <a:ext cx="4067175" cy="1728788"/>
          </a:xfrm>
          <a:prstGeom prst="leftArrow">
            <a:avLst>
              <a:gd name="adj1" fmla="val 50000"/>
              <a:gd name="adj2" fmla="val 60656"/>
            </a:avLst>
          </a:prstGeom>
          <a:solidFill>
            <a:srgbClr val="6DCFE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b="1"/>
              <a:t>References-Find Duplicates</a:t>
            </a:r>
            <a:r>
              <a:rPr lang="zh-CN" altLang="en-US" b="1"/>
              <a:t>：</a:t>
            </a:r>
            <a:endParaRPr lang="en-US" altLang="zh-CN" b="1"/>
          </a:p>
          <a:p>
            <a:r>
              <a:rPr lang="zh-CN" altLang="en-US" b="1"/>
              <a:t>查找重复文献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72707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33550" y="5562600"/>
            <a:ext cx="5903913" cy="649288"/>
          </a:xfrm>
          <a:prstGeom prst="rect">
            <a:avLst/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可以对查重的文献进行编辑、复制、粘贴、保存</a:t>
            </a:r>
          </a:p>
        </p:txBody>
      </p:sp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5628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73731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11"/>
          <p:cNvSpPr>
            <a:spLocks noChangeArrowheads="1"/>
          </p:cNvSpPr>
          <p:nvPr/>
        </p:nvSpPr>
        <p:spPr bwMode="auto">
          <a:xfrm>
            <a:off x="0" y="2174875"/>
            <a:ext cx="1763713" cy="288925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4" name="Rectangle 11"/>
          <p:cNvSpPr>
            <a:spLocks noChangeArrowheads="1"/>
          </p:cNvSpPr>
          <p:nvPr/>
        </p:nvSpPr>
        <p:spPr bwMode="auto">
          <a:xfrm>
            <a:off x="1619250" y="3213100"/>
            <a:ext cx="7345363" cy="3240088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4438" y="2276475"/>
            <a:ext cx="5903912" cy="865188"/>
          </a:xfrm>
          <a:prstGeom prst="rect">
            <a:avLst/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列出了所有的重复文献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题录编辑与更新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查重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检索</a:t>
            </a:r>
            <a:endParaRPr lang="en-US" altLang="zh-CN" sz="24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撰写研究笔记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分组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共享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r"/>
            <a:r>
              <a:rPr lang="en-US" altLang="zh-CN" smtClean="0"/>
              <a:t>4.3 </a:t>
            </a:r>
            <a:r>
              <a:rPr lang="zh-CN" altLang="en-US" smtClean="0"/>
              <a:t>检索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3013"/>
            <a:ext cx="9283700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4140200" y="4005263"/>
            <a:ext cx="3860824" cy="1295400"/>
          </a:xfrm>
          <a:prstGeom prst="wedgeRoundRectCallout">
            <a:avLst>
              <a:gd name="adj1" fmla="val -76724"/>
              <a:gd name="adj2" fmla="val -132487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b="1" dirty="0"/>
              <a:t>多个检索</a:t>
            </a:r>
            <a:r>
              <a:rPr lang="zh-CN" altLang="en-US" b="1" dirty="0" smtClean="0"/>
              <a:t>入口，不支持中文检索</a:t>
            </a:r>
            <a:endParaRPr lang="en-US" altLang="zh-CN" b="1" dirty="0"/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/>
              <a:t>完备的检索条件</a:t>
            </a:r>
            <a:endParaRPr lang="en-US" altLang="zh-CN" b="1" dirty="0"/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/>
              <a:t>可以对</a:t>
            </a:r>
            <a:r>
              <a:rPr lang="en-US" altLang="zh-CN" b="1" dirty="0"/>
              <a:t>PDF</a:t>
            </a:r>
            <a:r>
              <a:rPr lang="zh-CN" altLang="en-US" b="1" dirty="0"/>
              <a:t>进行全文检索</a:t>
            </a:r>
            <a:endParaRPr lang="en-US" altLang="zh-CN" b="1" dirty="0"/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/>
              <a:t>有利于文献的发现和再利用</a:t>
            </a:r>
          </a:p>
        </p:txBody>
      </p:sp>
      <p:sp>
        <p:nvSpPr>
          <p:cNvPr id="74758" name="Rectangle 11"/>
          <p:cNvSpPr>
            <a:spLocks noChangeArrowheads="1"/>
          </p:cNvSpPr>
          <p:nvPr/>
        </p:nvSpPr>
        <p:spPr bwMode="auto">
          <a:xfrm>
            <a:off x="1619250" y="1916113"/>
            <a:ext cx="792163" cy="288925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59" name="Rectangle 11"/>
          <p:cNvSpPr>
            <a:spLocks noChangeArrowheads="1"/>
          </p:cNvSpPr>
          <p:nvPr/>
        </p:nvSpPr>
        <p:spPr bwMode="auto">
          <a:xfrm>
            <a:off x="5724525" y="1916113"/>
            <a:ext cx="1655763" cy="288925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60" name="Rectangle 11"/>
          <p:cNvSpPr>
            <a:spLocks noChangeArrowheads="1"/>
          </p:cNvSpPr>
          <p:nvPr/>
        </p:nvSpPr>
        <p:spPr bwMode="auto">
          <a:xfrm>
            <a:off x="5795963" y="1557338"/>
            <a:ext cx="1655762" cy="287337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题录编辑与更新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查重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检索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撰写研究笔记</a:t>
            </a:r>
            <a:endParaRPr lang="en-US" altLang="zh-CN" sz="24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分组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共享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586558" cy="561975"/>
          </a:xfrm>
        </p:spPr>
        <p:txBody>
          <a:bodyPr/>
          <a:lstStyle/>
          <a:p>
            <a:pPr algn="r"/>
            <a:r>
              <a:rPr lang="zh-CN" altLang="en-US" dirty="0" smtClean="0"/>
              <a:t>撰写研究笔记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773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916238" y="4581525"/>
            <a:ext cx="3743325" cy="1511300"/>
          </a:xfrm>
          <a:prstGeom prst="wedgeRoundRectCallout">
            <a:avLst>
              <a:gd name="adj1" fmla="val 72505"/>
              <a:gd name="adj2" fmla="val -95538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b="1" dirty="0">
                <a:ea typeface="宋体" charset="-122"/>
              </a:rPr>
              <a:t>Research Notes</a:t>
            </a:r>
            <a:r>
              <a:rPr lang="zh-CN" altLang="en-US" b="1" dirty="0">
                <a:ea typeface="宋体" charset="-122"/>
              </a:rPr>
              <a:t>功能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>
                <a:ea typeface="宋体" charset="-122"/>
              </a:rPr>
              <a:t>可以在此</a:t>
            </a:r>
            <a:r>
              <a:rPr lang="zh-CN" altLang="en-US" b="1" dirty="0" smtClean="0">
                <a:ea typeface="宋体" charset="-122"/>
              </a:rPr>
              <a:t>写上读文献时的一些想法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 smtClean="0">
                <a:ea typeface="宋体" charset="-122"/>
              </a:rPr>
              <a:t>该域可以实现检索</a:t>
            </a:r>
            <a:endParaRPr lang="zh-CN" altLang="en-US" b="1" dirty="0">
              <a:ea typeface="宋体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5357826"/>
            <a:ext cx="8929718" cy="1219204"/>
            <a:chOff x="71438" y="2852738"/>
            <a:chExt cx="8929718" cy="12192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6688" y="2852738"/>
              <a:ext cx="881062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矩形 6"/>
            <p:cNvSpPr/>
            <p:nvPr/>
          </p:nvSpPr>
          <p:spPr>
            <a:xfrm>
              <a:off x="71438" y="2857496"/>
              <a:ext cx="8929718" cy="121444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571472" y="5715016"/>
            <a:ext cx="1714512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76803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黑体" pitchFamily="49" charset="-122"/>
              </a:rPr>
              <a:t>EndNote X7</a:t>
            </a:r>
            <a:r>
              <a:rPr lang="zh-CN" altLang="en-US" smtClean="0">
                <a:ea typeface="黑体" pitchFamily="49" charset="-122"/>
              </a:rPr>
              <a:t>介绍（基础篇）</a:t>
            </a: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341438"/>
            <a:ext cx="911066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95288" y="4652963"/>
            <a:ext cx="1944687" cy="576262"/>
          </a:xfrm>
          <a:prstGeom prst="wedgeRoundRectCallout">
            <a:avLst>
              <a:gd name="adj1" fmla="val 4921"/>
              <a:gd name="adj2" fmla="val -197831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b="1">
                <a:ea typeface="宋体" charset="-122"/>
              </a:rPr>
              <a:t>标记为已读文章</a:t>
            </a:r>
            <a:endParaRPr lang="zh-CN" altLang="en-US" b="1" dirty="0">
              <a:ea typeface="宋体" charset="-122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787900" y="2565400"/>
            <a:ext cx="1944688" cy="576263"/>
          </a:xfrm>
          <a:prstGeom prst="wedgeRoundRectCallout">
            <a:avLst>
              <a:gd name="adj1" fmla="val 78503"/>
              <a:gd name="adj2" fmla="val -72381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b="1" dirty="0">
                <a:ea typeface="宋体" charset="-122"/>
              </a:rPr>
              <a:t>评分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92275" y="5805488"/>
            <a:ext cx="6119813" cy="647700"/>
          </a:xfrm>
          <a:prstGeom prst="rect">
            <a:avLst/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ea typeface="宋体" charset="-122"/>
              </a:rPr>
              <a:t>Research Note</a:t>
            </a:r>
            <a:r>
              <a:rPr lang="zh-CN" altLang="en-US" sz="2000" b="1" dirty="0">
                <a:ea typeface="宋体" charset="-122"/>
              </a:rPr>
              <a:t>、评分和标记</a:t>
            </a:r>
            <a:endParaRPr lang="en-US" altLang="zh-CN" sz="2000" b="1" dirty="0">
              <a:ea typeface="宋体" charset="-122"/>
            </a:endParaRPr>
          </a:p>
          <a:p>
            <a:pPr algn="ctr">
              <a:defRPr/>
            </a:pPr>
            <a:r>
              <a:rPr lang="zh-CN" altLang="en-US" sz="2000" b="1" dirty="0">
                <a:ea typeface="宋体" charset="-122"/>
              </a:rPr>
              <a:t>可进行排序、检索，便于您管理和利用自己的知识库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题录编辑与更新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查重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检索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撰写研究笔记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分组</a:t>
            </a:r>
            <a:endParaRPr lang="en-US" altLang="zh-CN" sz="24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共享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13940" cy="583477"/>
          </a:xfrm>
        </p:spPr>
        <p:txBody>
          <a:bodyPr/>
          <a:lstStyle/>
          <a:p>
            <a:pPr algn="ctr"/>
            <a:r>
              <a:rPr altLang="zh-CN" dirty="0" smtClean="0"/>
              <a:t>2.Endnote</a:t>
            </a:r>
            <a:r>
              <a:rPr lang="zh-CN" dirty="0" smtClean="0"/>
              <a:t>安装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87092"/>
            <a:ext cx="7277124" cy="53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2928926" y="1857364"/>
            <a:ext cx="785818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28926" y="5786454"/>
            <a:ext cx="1643074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00192" y="188640"/>
            <a:ext cx="2376264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  <a:hlinkClick r:id="rId3"/>
              </a:rPr>
              <a:t>www.las.ac.cn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r"/>
            <a:r>
              <a:rPr lang="en-US" altLang="zh-CN" smtClean="0"/>
              <a:t>4.5 </a:t>
            </a:r>
            <a:r>
              <a:rPr lang="zh-CN" altLang="en-US" smtClean="0"/>
              <a:t>分组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9188"/>
            <a:ext cx="91440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508625" y="2708275"/>
            <a:ext cx="2879725" cy="2016125"/>
          </a:xfrm>
          <a:prstGeom prst="wedgeRoundRectCallout">
            <a:avLst>
              <a:gd name="adj1" fmla="val -121095"/>
              <a:gd name="adj2" fmla="val -98901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b="1" dirty="0">
                <a:ea typeface="宋体" charset="-122"/>
              </a:rPr>
              <a:t>可将文献按自己的想法进行分类（分组），提供三种分组方式：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>
                <a:ea typeface="宋体" charset="-122"/>
              </a:rPr>
              <a:t> 普通（手动）分组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>
                <a:ea typeface="宋体" charset="-122"/>
              </a:rPr>
              <a:t> 智能（自动）分组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>
                <a:ea typeface="宋体" charset="-122"/>
              </a:rPr>
              <a:t> 逻辑复合分组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08050"/>
            <a:ext cx="70008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89363"/>
            <a:ext cx="7950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63713" y="3141663"/>
            <a:ext cx="5903912" cy="504825"/>
          </a:xfrm>
          <a:prstGeom prst="rect">
            <a:avLst/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ea typeface="宋体" charset="-122"/>
              </a:rPr>
              <a:t>按条件创建智能分组</a:t>
            </a:r>
            <a:r>
              <a:rPr lang="en-US" altLang="zh-CN" sz="2000" b="1" dirty="0">
                <a:ea typeface="宋体" charset="-122"/>
              </a:rPr>
              <a:t>,</a:t>
            </a:r>
            <a:r>
              <a:rPr lang="zh-CN" altLang="en-US" sz="2000" b="1" dirty="0">
                <a:ea typeface="宋体" charset="-122"/>
              </a:rPr>
              <a:t>例如：</a:t>
            </a:r>
            <a:r>
              <a:rPr lang="en-US" altLang="zh-CN" sz="2000" b="1" dirty="0">
                <a:ea typeface="宋体" charset="-122"/>
              </a:rPr>
              <a:t>Year=2010</a:t>
            </a:r>
            <a:endParaRPr lang="zh-CN" altLang="en-US" sz="2000" b="1" dirty="0">
              <a:ea typeface="宋体" charset="-122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427538" y="4941888"/>
            <a:ext cx="3384550" cy="1511300"/>
          </a:xfrm>
          <a:prstGeom prst="wedgeRoundRectCallout">
            <a:avLst>
              <a:gd name="adj1" fmla="val -124714"/>
              <a:gd name="adj2" fmla="val 7037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b="1" dirty="0">
                <a:ea typeface="宋体" charset="-122"/>
              </a:rPr>
              <a:t>为新建的组命名为</a:t>
            </a:r>
            <a:r>
              <a:rPr lang="en-US" altLang="zh-CN" b="1" dirty="0">
                <a:ea typeface="宋体" charset="-122"/>
              </a:rPr>
              <a:t>“2010”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>
                <a:ea typeface="宋体" charset="-122"/>
              </a:rPr>
              <a:t>系统自动将符合条件的文献放到该组中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b="1" dirty="0">
                <a:ea typeface="宋体" charset="-122"/>
              </a:rPr>
              <a:t>新增的每条文献，如符合该条件，则自动追加到该组中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zh-CN" altLang="en-US" b="1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53435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692275" y="1844675"/>
            <a:ext cx="2879725" cy="28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852738"/>
            <a:ext cx="3733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292725" y="620713"/>
            <a:ext cx="3384550" cy="1800225"/>
          </a:xfrm>
          <a:prstGeom prst="wedgeRoundRectCallout">
            <a:avLst>
              <a:gd name="adj1" fmla="val -73140"/>
              <a:gd name="adj2" fmla="val 25524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altLang="zh-CN" b="1" dirty="0">
                <a:ea typeface="宋体" charset="-122"/>
              </a:rPr>
              <a:t>Create From Groups</a:t>
            </a:r>
            <a:r>
              <a:rPr lang="zh-CN" altLang="en-US" b="1" dirty="0">
                <a:ea typeface="宋体" charset="-122"/>
              </a:rPr>
              <a:t>可以实现多组之间的逻辑组合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b="1" dirty="0">
                <a:ea typeface="宋体" charset="-122"/>
              </a:rPr>
              <a:t>AND</a:t>
            </a:r>
            <a:r>
              <a:rPr lang="zh-CN" altLang="en-US" b="1" dirty="0">
                <a:ea typeface="宋体" charset="-122"/>
              </a:rPr>
              <a:t>逻辑（形成两个组交叉的文献集合）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b="1" dirty="0">
                <a:ea typeface="宋体" charset="-122"/>
              </a:rPr>
              <a:t>OR</a:t>
            </a:r>
            <a:r>
              <a:rPr lang="zh-CN" altLang="en-US" b="1" dirty="0">
                <a:ea typeface="宋体" charset="-122"/>
              </a:rPr>
              <a:t>逻辑（形成两个组全部的文献集合）</a:t>
            </a:r>
            <a:endParaRPr lang="en-US" altLang="zh-CN" b="1" dirty="0">
              <a:ea typeface="宋体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zh-CN" altLang="en-US" b="1" dirty="0">
              <a:ea typeface="宋体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419475" y="5373688"/>
            <a:ext cx="1584325" cy="647700"/>
          </a:xfrm>
          <a:prstGeom prst="wedgeRoundRectCallout">
            <a:avLst>
              <a:gd name="adj1" fmla="val 47882"/>
              <a:gd name="adj2" fmla="val -158929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>
                <a:ea typeface="宋体" charset="-122"/>
              </a:rPr>
              <a:t>选择组之间的逻辑关系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659563" y="4508500"/>
            <a:ext cx="1584325" cy="647700"/>
          </a:xfrm>
          <a:prstGeom prst="wedgeRoundRectCallout">
            <a:avLst>
              <a:gd name="adj1" fmla="val -40471"/>
              <a:gd name="adj2" fmla="val -106975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dirty="0">
                <a:ea typeface="宋体" charset="-122"/>
              </a:rPr>
              <a:t>选择要组合的已有组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948488" y="3284538"/>
            <a:ext cx="1584325" cy="647700"/>
          </a:xfrm>
          <a:prstGeom prst="wedgeRoundRectCallout">
            <a:avLst>
              <a:gd name="adj1" fmla="val -86085"/>
              <a:gd name="adj2" fmla="val 46"/>
              <a:gd name="adj3" fmla="val 16667"/>
            </a:avLst>
          </a:prstGeom>
          <a:solidFill>
            <a:srgbClr val="6DCFED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dirty="0">
                <a:ea typeface="宋体" charset="-122"/>
              </a:rPr>
              <a:t>填写创建组的组名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题录编辑与更新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查重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检索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撰写研究笔记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分组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共享</a:t>
            </a:r>
            <a:endParaRPr lang="en-US" altLang="zh-CN" sz="24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14282" y="428604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3200" b="1" kern="0" dirty="0" smtClean="0">
                <a:latin typeface="+mj-lt"/>
                <a:ea typeface="+mj-ea"/>
                <a:cs typeface="+mj-cs"/>
              </a:rPr>
              <a:t>3.2.6</a:t>
            </a:r>
            <a:r>
              <a:rPr lang="zh-CN" altLang="en-US" sz="3200" b="1" kern="0" dirty="0" smtClean="0">
                <a:latin typeface="+mj-lt"/>
                <a:ea typeface="+mj-ea"/>
                <a:cs typeface="+mj-cs"/>
              </a:rPr>
              <a:t>、</a:t>
            </a:r>
            <a:r>
              <a:rPr lang="zh-CN" altLang="en-US" sz="3200" b="1" kern="0" dirty="0">
                <a:latin typeface="+mj-lt"/>
                <a:ea typeface="+mj-ea"/>
                <a:cs typeface="+mj-cs"/>
              </a:rPr>
              <a:t>管理文献库</a:t>
            </a:r>
            <a:r>
              <a:rPr lang="en-US" altLang="zh-CN" sz="3200" b="1" kern="0" dirty="0">
                <a:latin typeface="+mj-lt"/>
                <a:ea typeface="+mj-ea"/>
                <a:cs typeface="+mj-cs"/>
              </a:rPr>
              <a:t>– </a:t>
            </a:r>
            <a:r>
              <a:rPr lang="zh-CN" altLang="en-US" sz="3200" b="1" kern="0" dirty="0">
                <a:latin typeface="+mj-lt"/>
                <a:ea typeface="+mj-ea"/>
                <a:cs typeface="+mj-cs"/>
              </a:rPr>
              <a:t>共享</a:t>
            </a:r>
            <a:endParaRPr lang="zh-CN" alt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1071563"/>
            <a:ext cx="83867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1071563" y="4071938"/>
            <a:ext cx="1643062" cy="285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solidFill>
                <a:srgbClr val="33333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857500" y="3286125"/>
            <a:ext cx="3000375" cy="2143125"/>
          </a:xfrm>
          <a:prstGeom prst="leftArrow">
            <a:avLst>
              <a:gd name="adj1" fmla="val 50000"/>
              <a:gd name="adj2" fmla="val 27274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b="1"/>
              <a:t>File-Compressed Library(.enlx)</a:t>
            </a:r>
            <a:r>
              <a:rPr lang="zh-CN" altLang="en-US" b="1"/>
              <a:t>：压缩您的</a:t>
            </a:r>
            <a:r>
              <a:rPr lang="en-US" altLang="zh-CN" b="1"/>
              <a:t>library</a:t>
            </a:r>
            <a:r>
              <a:rPr lang="zh-CN" altLang="en-US" b="1"/>
              <a:t>（字节小、带全文，便于传递）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143000"/>
            <a:ext cx="43576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1643063"/>
            <a:ext cx="64944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2286000"/>
            <a:ext cx="75707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3"/>
          <p:cNvSpPr>
            <a:spLocks noChangeArrowheads="1"/>
          </p:cNvSpPr>
          <p:nvPr/>
        </p:nvSpPr>
        <p:spPr bwMode="auto">
          <a:xfrm>
            <a:off x="714375" y="3286125"/>
            <a:ext cx="2214563" cy="3571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solidFill>
                <a:srgbClr val="33333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928938" y="2857500"/>
            <a:ext cx="4714875" cy="1368425"/>
          </a:xfrm>
          <a:prstGeom prst="leftArrowCallout">
            <a:avLst>
              <a:gd name="adj1" fmla="val 25000"/>
              <a:gd name="adj2" fmla="val 25000"/>
              <a:gd name="adj3" fmla="val 69292"/>
              <a:gd name="adj4" fmla="val 66667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zh-CN" altLang="en-US" sz="2000">
                <a:latin typeface="黑体" pitchFamily="49" charset="-122"/>
              </a:rPr>
              <a:t>这是压缩后的文档</a:t>
            </a:r>
            <a:r>
              <a:rPr lang="en-US" altLang="zh-CN" sz="2000">
                <a:latin typeface="黑体" pitchFamily="49" charset="-122"/>
              </a:rPr>
              <a:t>.enlx</a:t>
            </a:r>
            <a:endParaRPr lang="zh-CN" altLang="en-US" sz="2000">
              <a:latin typeface="黑体" pitchFamily="49" charset="-122"/>
            </a:endParaRPr>
          </a:p>
          <a:p>
            <a:pPr>
              <a:buFontTx/>
              <a:buChar char="•"/>
            </a:pPr>
            <a:r>
              <a:rPr lang="zh-CN" altLang="en-US" sz="2000">
                <a:latin typeface="黑体" pitchFamily="49" charset="-122"/>
              </a:rPr>
              <a:t>直接双击后解压打开文件</a:t>
            </a:r>
          </a:p>
          <a:p>
            <a:pPr>
              <a:buFontTx/>
              <a:buChar char="•"/>
            </a:pPr>
            <a:r>
              <a:rPr lang="zh-CN" altLang="en-US" sz="2000">
                <a:latin typeface="黑体" pitchFamily="49" charset="-122"/>
              </a:rPr>
              <a:t>系统将自动生成一个</a:t>
            </a:r>
            <a:r>
              <a:rPr lang="en-US" altLang="zh-CN" sz="2000">
                <a:latin typeface="黑体" pitchFamily="49" charset="-122"/>
              </a:rPr>
              <a:t>.enl</a:t>
            </a:r>
            <a:r>
              <a:rPr lang="zh-CN" altLang="en-US" sz="2000">
                <a:latin typeface="黑体" pitchFamily="49" charset="-122"/>
              </a:rPr>
              <a:t>的</a:t>
            </a:r>
            <a:r>
              <a:rPr lang="en-US" altLang="zh-CN" sz="2000">
                <a:latin typeface="黑体" pitchFamily="49" charset="-122"/>
              </a:rPr>
              <a:t>library</a:t>
            </a:r>
            <a:r>
              <a:rPr lang="zh-CN" altLang="en-US" sz="2000">
                <a:latin typeface="黑体" pitchFamily="49" charset="-122"/>
              </a:rPr>
              <a:t>和同名的文件夹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zh-CN" dirty="0" smtClean="0"/>
              <a:t>3.3</a:t>
            </a:r>
            <a:r>
              <a:rPr lang="zh-CN" dirty="0" smtClean="0"/>
              <a:t>写作协助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参考文献插入</a:t>
            </a:r>
            <a:endParaRPr lang="en-US" altLang="zh-CN" sz="240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期刊模板写作</a:t>
            </a:r>
            <a:endParaRPr lang="zh-CN" altLang="en-US" sz="2400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smtClean="0"/>
              <a:t>我国通用著录格式（ </a:t>
            </a:r>
            <a:r>
              <a:rPr lang="en-US" altLang="zh-CN" smtClean="0"/>
              <a:t>GB 7714-2005 </a:t>
            </a:r>
            <a:r>
              <a:rPr lang="zh-CN" altLang="en-US" smtClean="0"/>
              <a:t>）</a:t>
            </a:r>
          </a:p>
        </p:txBody>
      </p:sp>
      <p:sp>
        <p:nvSpPr>
          <p:cNvPr id="77826" name="内容占位符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zh-CN" altLang="en-US" smtClean="0"/>
              <a:t>连续出版物</a:t>
            </a:r>
          </a:p>
          <a:p>
            <a:endParaRPr lang="zh-CN" altLang="en-US" smtClean="0"/>
          </a:p>
          <a:p>
            <a:endParaRPr lang="zh-CN" altLang="en-US" smtClean="0"/>
          </a:p>
          <a:p>
            <a:r>
              <a:rPr lang="zh-CN" altLang="en-US" smtClean="0"/>
              <a:t>例</a:t>
            </a: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 flipH="1">
            <a:off x="428625" y="2071688"/>
            <a:ext cx="871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itchFamily="34" charset="0"/>
                <a:cs typeface="Times New Roman" pitchFamily="18" charset="0"/>
              </a:rPr>
              <a:t>［序号］ 主要责任者．文献题名［</a:t>
            </a:r>
            <a:r>
              <a:rPr lang="en-US" altLang="zh-CN" b="1">
                <a:latin typeface="Calibri" pitchFamily="34" charset="0"/>
                <a:cs typeface="Times New Roman" pitchFamily="18" charset="0"/>
              </a:rPr>
              <a:t>J</a:t>
            </a:r>
            <a:r>
              <a:rPr lang="zh-CN" altLang="en-US" b="1">
                <a:latin typeface="Calibri" pitchFamily="34" charset="0"/>
                <a:cs typeface="Times New Roman" pitchFamily="18" charset="0"/>
              </a:rPr>
              <a:t>］．刊名，出版年份，卷号</a:t>
            </a:r>
            <a:r>
              <a:rPr lang="en-US" altLang="zh-CN" b="1">
                <a:latin typeface="Calibri" pitchFamily="34" charset="0"/>
                <a:cs typeface="Times New Roman" pitchFamily="18" charset="0"/>
              </a:rPr>
              <a:t>(</a:t>
            </a:r>
            <a:r>
              <a:rPr lang="zh-CN" altLang="en-US" b="1">
                <a:latin typeface="Calibri" pitchFamily="34" charset="0"/>
                <a:cs typeface="Times New Roman" pitchFamily="18" charset="0"/>
              </a:rPr>
              <a:t>期号</a:t>
            </a:r>
            <a:r>
              <a:rPr lang="en-US" altLang="zh-CN" b="1">
                <a:latin typeface="Calibri" pitchFamily="34" charset="0"/>
                <a:cs typeface="Times New Roman" pitchFamily="18" charset="0"/>
              </a:rPr>
              <a:t>)</a:t>
            </a:r>
            <a:r>
              <a:rPr lang="zh-CN" altLang="en-US" b="1">
                <a:latin typeface="Calibri" pitchFamily="34" charset="0"/>
                <a:cs typeface="Times New Roman" pitchFamily="18" charset="0"/>
              </a:rPr>
              <a:t>：起止页码．</a:t>
            </a:r>
            <a:endParaRPr lang="zh-CN" altLang="en-US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 flipH="1">
            <a:off x="428625" y="3711575"/>
            <a:ext cx="871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［１］ 袁庆龙，候文义．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Ni-P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合金镀层组织形貌及显微硬度研究［Ｊ］．太原理工大学学报，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32(1)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51-53.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28625" y="5000625"/>
            <a:ext cx="8715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990000"/>
                </a:solidFill>
                <a:latin typeface="+mn-ea"/>
                <a:ea typeface="+mn-ea"/>
                <a:cs typeface="Times New Roman" pitchFamily="18" charset="0"/>
              </a:rPr>
              <a:t>注：其它类型出版物著录格式请参考</a:t>
            </a:r>
            <a:r>
              <a:rPr lang="en-US" altLang="zh-CN" sz="2000" b="1">
                <a:solidFill>
                  <a:srgbClr val="990000"/>
                </a:solidFill>
                <a:latin typeface="+mn-ea"/>
                <a:ea typeface="+mn-ea"/>
              </a:rPr>
              <a:t>GB 7714-2005</a:t>
            </a:r>
            <a:r>
              <a:rPr lang="zh-CN" altLang="en-US" sz="2000" b="1">
                <a:solidFill>
                  <a:srgbClr val="990000"/>
                </a:solidFill>
                <a:latin typeface="+mn-ea"/>
                <a:ea typeface="+mn-ea"/>
              </a:rPr>
              <a:t>，此处仅以连续出版物（即期刊）为例</a:t>
            </a:r>
            <a:endParaRPr lang="zh-CN" altLang="en-US" sz="2000" b="1">
              <a:solidFill>
                <a:srgbClr val="99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79874" name="内容占位符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</a:rPr>
              <a:t>如果要在国内期刊投稿，我们需要做的是以下三处</a:t>
            </a:r>
            <a:endParaRPr lang="en-US" altLang="zh-CN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</a:rPr>
              <a:t>、修改文内标号格式为上标</a:t>
            </a:r>
            <a:endParaRPr lang="en-US" altLang="zh-CN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</a:rPr>
              <a:t>、修改文后参考引文格式为国内标准</a:t>
            </a:r>
            <a:endParaRPr lang="en-US" altLang="zh-CN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</a:rPr>
              <a:t>、修改文后参考引文数字标号</a:t>
            </a:r>
            <a:endParaRPr lang="en-US" altLang="zh-CN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endParaRPr lang="zh-CN" altLang="en-US" dirty="0" smtClean="0"/>
          </a:p>
        </p:txBody>
      </p:sp>
      <p:grpSp>
        <p:nvGrpSpPr>
          <p:cNvPr id="6" name="组合 5"/>
          <p:cNvGrpSpPr/>
          <p:nvPr/>
        </p:nvGrpSpPr>
        <p:grpSpPr>
          <a:xfrm>
            <a:off x="4929190" y="1785926"/>
            <a:ext cx="3724275" cy="1285884"/>
            <a:chOff x="4500562" y="1857364"/>
            <a:chExt cx="3724275" cy="12858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562" y="1928802"/>
              <a:ext cx="3724275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矩形 4"/>
            <p:cNvSpPr/>
            <p:nvPr/>
          </p:nvSpPr>
          <p:spPr>
            <a:xfrm>
              <a:off x="4500562" y="1857364"/>
              <a:ext cx="3714776" cy="128588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8072462" y="2786058"/>
            <a:ext cx="285752" cy="214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42910" y="3786190"/>
            <a:ext cx="6572296" cy="1071570"/>
            <a:chOff x="642910" y="3786190"/>
            <a:chExt cx="6572296" cy="10715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3786190"/>
              <a:ext cx="650557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矩形 11"/>
            <p:cNvSpPr/>
            <p:nvPr/>
          </p:nvSpPr>
          <p:spPr>
            <a:xfrm>
              <a:off x="642910" y="3786190"/>
              <a:ext cx="6572296" cy="107157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上箭头 14"/>
          <p:cNvSpPr/>
          <p:nvPr/>
        </p:nvSpPr>
        <p:spPr>
          <a:xfrm>
            <a:off x="3286116" y="4643446"/>
            <a:ext cx="714380" cy="500066"/>
          </a:xfrm>
          <a:prstGeom prst="upArrow">
            <a:avLst/>
          </a:prstGeom>
          <a:solidFill>
            <a:srgbClr val="92D05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42910" y="4000504"/>
            <a:ext cx="428628" cy="42862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>
            <a:off x="1214414" y="4071942"/>
            <a:ext cx="500066" cy="357190"/>
          </a:xfrm>
          <a:prstGeom prst="leftArrow">
            <a:avLst/>
          </a:prstGeom>
          <a:solidFill>
            <a:srgbClr val="92D050"/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endParaRPr lang="zh-CN" alt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13940" cy="583477"/>
          </a:xfrm>
        </p:spPr>
        <p:txBody>
          <a:bodyPr/>
          <a:lstStyle/>
          <a:p>
            <a:pPr algn="ctr"/>
            <a:r>
              <a:rPr lang="zh-CN" altLang="en-US" sz="2400" dirty="0" smtClean="0"/>
              <a:t>修改文内标号格式 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285860"/>
            <a:ext cx="57524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000100" y="4929198"/>
            <a:ext cx="2214578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00430" y="5643578"/>
            <a:ext cx="1857388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25" y="1409691"/>
            <a:ext cx="3803655" cy="8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143504" y="1357298"/>
            <a:ext cx="3714744" cy="8763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643998" cy="577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85720" y="2500306"/>
            <a:ext cx="714380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43042" y="2071678"/>
            <a:ext cx="1000132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3" y="1357298"/>
            <a:ext cx="27206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786182" y="1928802"/>
            <a:ext cx="1428760" cy="4286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1357299"/>
            <a:ext cx="8213725" cy="494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13940" cy="583477"/>
          </a:xfrm>
        </p:spPr>
        <p:txBody>
          <a:bodyPr/>
          <a:lstStyle/>
          <a:p>
            <a:pPr algn="ctr"/>
            <a:r>
              <a:rPr altLang="zh-CN" dirty="0" smtClean="0"/>
              <a:t>2.Endnote</a:t>
            </a:r>
            <a:r>
              <a:rPr lang="zh-CN" dirty="0" smtClean="0"/>
              <a:t>安装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86578" y="3643314"/>
            <a:ext cx="1428760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8786842" cy="641283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42876" y="3286124"/>
            <a:ext cx="785786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43042" y="6143644"/>
            <a:ext cx="2286016" cy="4286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>
            <a:off x="4071934" y="6215082"/>
            <a:ext cx="2071702" cy="428628"/>
          </a:xfrm>
          <a:prstGeom prst="leftArrow">
            <a:avLst/>
          </a:prstGeom>
          <a:solidFill>
            <a:srgbClr val="92D050"/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以期刊论文为例</a:t>
            </a:r>
            <a:endParaRPr lang="zh-CN" alt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58775" y="2063750"/>
            <a:ext cx="8877300" cy="584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Author. Title|. Journal|. Year|;Volume|(Issue)|:Pages|.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58775" y="3790950"/>
            <a:ext cx="9096375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Author.Title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|[J].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Journal|.Year|,Volume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|(Issue)|:Pages|.</a:t>
            </a:r>
          </a:p>
        </p:txBody>
      </p:sp>
      <p:sp>
        <p:nvSpPr>
          <p:cNvPr id="10" name="下箭头 9"/>
          <p:cNvSpPr/>
          <p:nvPr/>
        </p:nvSpPr>
        <p:spPr>
          <a:xfrm>
            <a:off x="4000496" y="2714620"/>
            <a:ext cx="857256" cy="1000132"/>
          </a:xfrm>
          <a:prstGeom prst="downArrow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更改后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4267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14348" y="4214818"/>
            <a:ext cx="642942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57422" y="1428736"/>
            <a:ext cx="1500198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86050" y="2571744"/>
            <a:ext cx="2714644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Bibliography Number.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857984" y="2500306"/>
            <a:ext cx="2286016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[Bibliography Number]</a:t>
            </a:r>
            <a:endParaRPr lang="zh-CN" altLang="en-US" dirty="0"/>
          </a:p>
        </p:txBody>
      </p:sp>
      <p:sp>
        <p:nvSpPr>
          <p:cNvPr id="9" name="燕尾形箭头 8"/>
          <p:cNvSpPr/>
          <p:nvPr/>
        </p:nvSpPr>
        <p:spPr>
          <a:xfrm>
            <a:off x="5500694" y="2643182"/>
            <a:ext cx="1357322" cy="500066"/>
          </a:xfrm>
          <a:prstGeom prst="notchedRightArrow">
            <a:avLst/>
          </a:prstGeom>
          <a:solidFill>
            <a:srgbClr val="FF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更改后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286388"/>
            <a:ext cx="502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左箭头 9"/>
          <p:cNvSpPr/>
          <p:nvPr/>
        </p:nvSpPr>
        <p:spPr>
          <a:xfrm>
            <a:off x="6643702" y="5286388"/>
            <a:ext cx="2143140" cy="857256"/>
          </a:xfrm>
          <a:prstGeom prst="leftArrow">
            <a:avLst/>
          </a:prstGeom>
          <a:solidFill>
            <a:schemeClr val="accent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关掉时保存名字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dirty="0" smtClean="0"/>
              <a:t>格式做好了，下面看怎么插入为参考文献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71543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871543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smtClean="0"/>
              <a:t>认识</a:t>
            </a:r>
            <a:r>
              <a:rPr lang="en-US" altLang="zh-CN" smtClean="0"/>
              <a:t>Endnote X7</a:t>
            </a:r>
            <a:r>
              <a:rPr lang="zh-CN" altLang="en-US" smtClean="0"/>
              <a:t>在</a:t>
            </a:r>
            <a:r>
              <a:rPr lang="en-US" altLang="zh-CN" smtClean="0"/>
              <a:t>Word</a:t>
            </a:r>
            <a:r>
              <a:rPr lang="zh-CN" altLang="en-US" smtClean="0"/>
              <a:t>内的工具栏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4925" y="1844675"/>
            <a:ext cx="2411413" cy="1008063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627313" y="1844675"/>
            <a:ext cx="2411412" cy="1008063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219700" y="1844675"/>
            <a:ext cx="1873250" cy="1008063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246938" y="1844675"/>
            <a:ext cx="1501775" cy="1008063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311" name="文本框 10"/>
          <p:cNvSpPr txBox="1">
            <a:spLocks noChangeArrowheads="1"/>
          </p:cNvSpPr>
          <p:nvPr/>
        </p:nvSpPr>
        <p:spPr bwMode="auto">
          <a:xfrm>
            <a:off x="246063" y="3716338"/>
            <a:ext cx="1990725" cy="400050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Calibri" pitchFamily="34" charset="0"/>
              </a:rPr>
              <a:t>插入引文功能区</a:t>
            </a:r>
          </a:p>
        </p:txBody>
      </p:sp>
      <p:sp>
        <p:nvSpPr>
          <p:cNvPr id="98312" name="文本框 11"/>
          <p:cNvSpPr txBox="1">
            <a:spLocks noChangeArrowheads="1"/>
          </p:cNvSpPr>
          <p:nvPr/>
        </p:nvSpPr>
        <p:spPr bwMode="auto">
          <a:xfrm>
            <a:off x="2838450" y="3570288"/>
            <a:ext cx="1990725" cy="70802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Calibri" pitchFamily="34" charset="0"/>
              </a:rPr>
              <a:t>输出风格更改功能区</a:t>
            </a:r>
          </a:p>
        </p:txBody>
      </p:sp>
      <p:sp>
        <p:nvSpPr>
          <p:cNvPr id="98313" name="文本框 12"/>
          <p:cNvSpPr txBox="1">
            <a:spLocks noChangeArrowheads="1"/>
          </p:cNvSpPr>
          <p:nvPr/>
        </p:nvSpPr>
        <p:spPr bwMode="auto">
          <a:xfrm>
            <a:off x="5160963" y="3570288"/>
            <a:ext cx="1990725" cy="70802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Calibri" pitchFamily="34" charset="0"/>
              </a:rPr>
              <a:t>引文分类及实时更新设定功能区</a:t>
            </a:r>
          </a:p>
        </p:txBody>
      </p:sp>
      <p:sp>
        <p:nvSpPr>
          <p:cNvPr id="98314" name="文本框 13"/>
          <p:cNvSpPr txBox="1">
            <a:spLocks noChangeArrowheads="1"/>
          </p:cNvSpPr>
          <p:nvPr/>
        </p:nvSpPr>
        <p:spPr bwMode="auto">
          <a:xfrm>
            <a:off x="7259638" y="3416300"/>
            <a:ext cx="1501775" cy="1016000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Calibri" pitchFamily="34" charset="0"/>
              </a:rPr>
              <a:t>引文导出与插件属性设定功能区</a:t>
            </a:r>
          </a:p>
        </p:txBody>
      </p:sp>
      <p:cxnSp>
        <p:nvCxnSpPr>
          <p:cNvPr id="16" name="直接箭头连接符 15"/>
          <p:cNvCxnSpPr>
            <a:stCxn id="7" idx="2"/>
            <a:endCxn id="98311" idx="0"/>
          </p:cNvCxnSpPr>
          <p:nvPr/>
        </p:nvCxnSpPr>
        <p:spPr>
          <a:xfrm>
            <a:off x="1241425" y="2852738"/>
            <a:ext cx="0" cy="86360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8" idx="2"/>
            <a:endCxn id="98312" idx="0"/>
          </p:cNvCxnSpPr>
          <p:nvPr/>
        </p:nvCxnSpPr>
        <p:spPr>
          <a:xfrm>
            <a:off x="3833813" y="2852738"/>
            <a:ext cx="0" cy="71755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9" idx="2"/>
            <a:endCxn id="98313" idx="0"/>
          </p:cNvCxnSpPr>
          <p:nvPr/>
        </p:nvCxnSpPr>
        <p:spPr>
          <a:xfrm>
            <a:off x="6156325" y="2852738"/>
            <a:ext cx="0" cy="71755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0" idx="2"/>
            <a:endCxn id="98314" idx="0"/>
          </p:cNvCxnSpPr>
          <p:nvPr/>
        </p:nvCxnSpPr>
        <p:spPr>
          <a:xfrm>
            <a:off x="7997825" y="2852738"/>
            <a:ext cx="12700" cy="563562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smtClean="0"/>
              <a:t>插入引文功能区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44700" y="2001838"/>
            <a:ext cx="4356100" cy="320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140325" y="2046288"/>
            <a:ext cx="1595438" cy="40163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返回</a:t>
            </a:r>
            <a:r>
              <a:rPr lang="en-US" altLang="zh-CN" sz="2000" b="1">
                <a:solidFill>
                  <a:schemeClr val="bg1"/>
                </a:solidFill>
                <a:latin typeface="+mn-ea"/>
                <a:ea typeface="+mn-ea"/>
              </a:rPr>
              <a:t>Endnote</a:t>
            </a:r>
            <a:endParaRPr lang="zh-CN" altLang="en-US" sz="20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19825" y="2492375"/>
            <a:ext cx="1992313" cy="4000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编辑、管理引文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76950" y="2994025"/>
            <a:ext cx="2382838" cy="4000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编辑</a:t>
            </a:r>
            <a:r>
              <a:rPr lang="en-US" altLang="zh-CN" sz="2000" b="1">
                <a:solidFill>
                  <a:schemeClr val="bg1"/>
                </a:solidFill>
                <a:latin typeface="+mn-ea"/>
                <a:ea typeface="+mn-ea"/>
              </a:rPr>
              <a:t>library</a:t>
            </a: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的文献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1550" y="3394075"/>
            <a:ext cx="1217613" cy="4000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插入引文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78450" y="3811588"/>
            <a:ext cx="3549650" cy="7080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插入</a:t>
            </a:r>
            <a:r>
              <a:rPr lang="en-US" altLang="zh-CN" sz="2000" b="1">
                <a:solidFill>
                  <a:schemeClr val="bg1"/>
                </a:solidFill>
                <a:latin typeface="+mn-ea"/>
                <a:ea typeface="+mn-ea"/>
              </a:rPr>
              <a:t>Endnote</a:t>
            </a: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程序中选中的书目引文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00125" y="4300538"/>
            <a:ext cx="1216025" cy="4000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插入笔记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22750" y="4829175"/>
            <a:ext cx="1216025" cy="4000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插入图片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smtClean="0"/>
              <a:t>输出风格更改功能区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1619250" y="1773238"/>
            <a:ext cx="6118225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3348038" y="2133600"/>
            <a:ext cx="1990725" cy="4000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输出风格的选择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86413" y="2533650"/>
            <a:ext cx="1733550" cy="4000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更新引文信息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86413" y="2957513"/>
            <a:ext cx="1216025" cy="4000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转换引文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67213" y="3821113"/>
            <a:ext cx="3022600" cy="4000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转换成定稿（去域代码）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smtClean="0"/>
              <a:t>引文分类及实时更新设定功能区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51050" y="2133600"/>
            <a:ext cx="503237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插入参考文献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4348" y="1285860"/>
            <a:ext cx="1785950" cy="928694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1.</a:t>
            </a:r>
            <a:r>
              <a:rPr lang="zh-CN" altLang="en-US" dirty="0" smtClean="0"/>
              <a:t>在</a:t>
            </a:r>
            <a:r>
              <a:rPr lang="en-US" altLang="zh-CN" dirty="0" smtClean="0"/>
              <a:t>Endnote</a:t>
            </a:r>
            <a:r>
              <a:rPr lang="zh-CN" altLang="en-US" dirty="0" smtClean="0"/>
              <a:t>中选中一个文献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8915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8358214" y="5786454"/>
            <a:ext cx="357190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3571876"/>
            <a:ext cx="1928794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43174" y="2571744"/>
            <a:ext cx="1428760" cy="214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删除一个参考文献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505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000100" y="1785926"/>
            <a:ext cx="1643074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6810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929190" y="5000636"/>
            <a:ext cx="1857388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15206" y="4643446"/>
            <a:ext cx="1500198" cy="10715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自动重新排序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4500594" cy="29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13940" cy="583477"/>
          </a:xfrm>
        </p:spPr>
        <p:txBody>
          <a:bodyPr/>
          <a:lstStyle/>
          <a:p>
            <a:pPr algn="ctr"/>
            <a:r>
              <a:rPr altLang="zh-CN" dirty="0" smtClean="0"/>
              <a:t>2.Endnote</a:t>
            </a:r>
            <a:r>
              <a:rPr lang="zh-CN" dirty="0" smtClean="0"/>
              <a:t>安装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zh-CN" altLang="en-US" dirty="0" smtClean="0">
                <a:solidFill>
                  <a:srgbClr val="000000"/>
                </a:solidFill>
              </a:rPr>
              <a:t>下载地址：</a:t>
            </a:r>
            <a:r>
              <a:rPr lang="en-US" altLang="zh-CN" dirty="0" smtClean="0">
                <a:hlinkClick r:id="rId3"/>
              </a:rPr>
              <a:t>http://www.las.ac.cn/endnote/endnote.jsp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929190" y="2000240"/>
            <a:ext cx="3816350" cy="936625"/>
          </a:xfrm>
          <a:prstGeom prst="horizontalScroll">
            <a:avLst>
              <a:gd name="adj" fmla="val 12500"/>
            </a:avLst>
          </a:prstGeom>
          <a:solidFill>
            <a:srgbClr val="6600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</a:rPr>
              <a:t>注册后，下载安装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429264"/>
            <a:ext cx="3105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928938" y="5429264"/>
            <a:ext cx="6215062" cy="1052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下载软件后，完全解压缩到一个新文件夹内进行安装</a:t>
            </a:r>
          </a:p>
          <a:p>
            <a:pPr>
              <a:lnSpc>
                <a:spcPct val="130000"/>
              </a:lnSpc>
            </a:pPr>
            <a:r>
              <a:rPr lang="zh-CN" altLang="en-US" sz="1600" dirty="0"/>
              <a:t>注：</a:t>
            </a:r>
            <a:r>
              <a:rPr lang="zh-CN" altLang="en-US" sz="1600" dirty="0">
                <a:solidFill>
                  <a:srgbClr val="FF0000"/>
                </a:solidFill>
              </a:rPr>
              <a:t>不要直接双击打开</a:t>
            </a:r>
            <a:r>
              <a:rPr lang="zh-CN" altLang="en-US" sz="1600" dirty="0"/>
              <a:t>，否则系统无法调用文件夹中的</a:t>
            </a:r>
            <a:r>
              <a:rPr lang="en-US" altLang="zh-CN" sz="1600" dirty="0"/>
              <a:t>License</a:t>
            </a:r>
            <a:r>
              <a:rPr lang="zh-CN" altLang="en-US" sz="1600" dirty="0"/>
              <a:t>文件</a:t>
            </a:r>
            <a:endParaRPr lang="en-US" altLang="zh-CN" sz="1600" dirty="0"/>
          </a:p>
          <a:p>
            <a:pPr>
              <a:lnSpc>
                <a:spcPct val="130000"/>
              </a:lnSpc>
            </a:pPr>
            <a:r>
              <a:rPr lang="zh-CN" altLang="en-US" sz="1600" dirty="0"/>
              <a:t>安装后，</a:t>
            </a:r>
            <a:r>
              <a:rPr lang="en-US" altLang="zh-CN" sz="1600" dirty="0" err="1"/>
              <a:t>EndNote</a:t>
            </a:r>
            <a:r>
              <a:rPr lang="zh-CN" altLang="en-US" sz="1600" dirty="0"/>
              <a:t>工具栏自动出现在</a:t>
            </a:r>
            <a:r>
              <a:rPr lang="en-US" altLang="zh-CN" sz="1600" dirty="0"/>
              <a:t>word</a:t>
            </a:r>
            <a:r>
              <a:rPr lang="zh-CN" altLang="en-US" sz="1600" dirty="0"/>
              <a:t>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1600" dirty="0" smtClean="0"/>
              <a:t>Edit &amp; Manage Citations</a:t>
            </a:r>
            <a:endParaRPr lang="zh-CN" altLang="en-US" sz="16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800" dirty="0" smtClean="0">
                <a:latin typeface="+mn-ea"/>
              </a:rPr>
              <a:t>在这个对话框内，可以对已经插入文内的所有参考引文进行顺序的移动，删除等操作。如上图所示。</a:t>
            </a:r>
            <a:endParaRPr lang="en-US" altLang="zh-CN" sz="2800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800" dirty="0" smtClean="0">
                <a:latin typeface="+mn-ea"/>
              </a:rPr>
              <a:t>对这些进行更改之后，文内参考引文的顺序、编号均会自动调整。</a:t>
            </a:r>
            <a:endParaRPr lang="en-US" altLang="zh-CN" sz="2800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800" dirty="0" smtClean="0">
                <a:latin typeface="+mn-ea"/>
              </a:rPr>
              <a:t>删除第二条后，第三条自动编号为</a:t>
            </a:r>
            <a:r>
              <a:rPr lang="en-US" altLang="zh-CN" sz="2800" dirty="0" smtClean="0">
                <a:latin typeface="+mn-ea"/>
              </a:rPr>
              <a:t>[2]</a:t>
            </a:r>
            <a:r>
              <a:rPr lang="zh-CN" altLang="en-US" sz="2800" dirty="0" smtClean="0">
                <a:latin typeface="+mn-ea"/>
              </a:rPr>
              <a:t>。同样，在第一和第二条之间有新的引文加入，这条新的引文会自动编号为</a:t>
            </a:r>
            <a:r>
              <a:rPr lang="en-US" altLang="zh-CN" sz="2800" dirty="0" smtClean="0">
                <a:latin typeface="+mn-ea"/>
              </a:rPr>
              <a:t>[2]</a:t>
            </a:r>
            <a:r>
              <a:rPr lang="zh-CN" altLang="en-US" sz="2800" dirty="0" smtClean="0">
                <a:latin typeface="+mn-ea"/>
              </a:rPr>
              <a:t>，原来的第二条引文自动编号为</a:t>
            </a:r>
            <a:r>
              <a:rPr lang="en-US" altLang="zh-CN" sz="2800" dirty="0" smtClean="0">
                <a:latin typeface="+mn-ea"/>
              </a:rPr>
              <a:t>[3]</a:t>
            </a:r>
            <a:r>
              <a:rPr lang="zh-CN" altLang="en-US" sz="2800" dirty="0" smtClean="0">
                <a:latin typeface="+mn-ea"/>
              </a:rPr>
              <a:t>，不需要再进行手动调整，这也是</a:t>
            </a:r>
            <a:r>
              <a:rPr lang="en-US" altLang="zh-CN" sz="2800" dirty="0" smtClean="0">
                <a:latin typeface="+mn-ea"/>
              </a:rPr>
              <a:t>Endnote</a:t>
            </a:r>
            <a:r>
              <a:rPr lang="zh-CN" altLang="en-US" sz="2800" dirty="0" smtClean="0">
                <a:latin typeface="+mn-ea"/>
              </a:rPr>
              <a:t>最为实用的地方之一。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smtClean="0"/>
              <a:t>去除域代码</a:t>
            </a:r>
          </a:p>
        </p:txBody>
      </p:sp>
      <p:sp>
        <p:nvSpPr>
          <p:cNvPr id="113666" name="内容占位符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zh-CN" altLang="en-US" smtClean="0"/>
              <a:t>现在很多杂志都要求作者提供电子文稿。格式化后的文稿含有大量域代码，有可能与杂志社的软件不兼容，因此提交前需要去掉文稿里的域代码。</a:t>
            </a:r>
          </a:p>
        </p:txBody>
      </p:sp>
      <p:sp>
        <p:nvSpPr>
          <p:cNvPr id="113667" name="文本框 3"/>
          <p:cNvSpPr txBox="1">
            <a:spLocks noChangeArrowheads="1"/>
          </p:cNvSpPr>
          <p:nvPr/>
        </p:nvSpPr>
        <p:spPr bwMode="auto">
          <a:xfrm>
            <a:off x="755650" y="3641725"/>
            <a:ext cx="7632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itchFamily="34" charset="0"/>
              </a:rPr>
              <a:t>注：域代码的由来和作用：当对文稿进行格式化时，</a:t>
            </a:r>
            <a:r>
              <a:rPr lang="en-US" altLang="zh-CN" b="1">
                <a:latin typeface="Calibri" pitchFamily="34" charset="0"/>
              </a:rPr>
              <a:t>EndNote</a:t>
            </a:r>
            <a:r>
              <a:rPr lang="zh-CN" altLang="en-US" b="1">
                <a:latin typeface="Calibri" pitchFamily="34" charset="0"/>
              </a:rPr>
              <a:t>会自动生成一个随行库（</a:t>
            </a:r>
            <a:r>
              <a:rPr lang="en-US" altLang="zh-CN" b="1">
                <a:latin typeface="Calibri" pitchFamily="34" charset="0"/>
              </a:rPr>
              <a:t>Traveling Library</a:t>
            </a:r>
            <a:r>
              <a:rPr lang="zh-CN" altLang="en-US" b="1">
                <a:latin typeface="Calibri" pitchFamily="34" charset="0"/>
              </a:rPr>
              <a:t>）以隐藏方式植入到文稿，库里含有当前文稿里所有的文献信息（除了注释、摘要、映像和图解外），域代码可以认为就是这个随行库的触角，存在于格式化后的引文周围和内部，含有该引文的信息。因此即使换一台没有</a:t>
            </a:r>
            <a:r>
              <a:rPr lang="en-US" altLang="zh-CN" b="1">
                <a:latin typeface="Calibri" pitchFamily="34" charset="0"/>
              </a:rPr>
              <a:t>EndNote</a:t>
            </a:r>
            <a:r>
              <a:rPr lang="zh-CN" altLang="en-US" b="1">
                <a:latin typeface="Calibri" pitchFamily="34" charset="0"/>
              </a:rPr>
              <a:t>文献库的电脑上，格式化后的文稿也能靠随行库和域代码继续对引文进行修改，而一旦去掉了域代码也就去掉了文献信息。要查看域代码，选中引文所在处（区域呈灰色）点击滑鼠右键选定“切换域代码”，切忌胡乱修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smtClean="0"/>
              <a:t>去除域代码（</a:t>
            </a:r>
            <a:r>
              <a:rPr lang="en-US" altLang="zh-CN" smtClean="0"/>
              <a:t>Convert to Plan Text</a:t>
            </a:r>
            <a:r>
              <a:rPr lang="zh-CN" altLang="en-US" smtClean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smtClean="0">
                <a:latin typeface="+mn-ea"/>
              </a:rPr>
              <a:t>在“输出</a:t>
            </a:r>
            <a:r>
              <a:rPr lang="zh-CN" altLang="en-US" sz="2000">
                <a:latin typeface="+mn-ea"/>
              </a:rPr>
              <a:t>风格更改功能</a:t>
            </a:r>
            <a:r>
              <a:rPr lang="zh-CN" altLang="en-US" sz="2000" smtClean="0">
                <a:latin typeface="+mn-ea"/>
              </a:rPr>
              <a:t>区”点击“</a:t>
            </a:r>
            <a:r>
              <a:rPr lang="en-US" altLang="zh-CN" sz="2000" smtClean="0">
                <a:latin typeface="+mn-ea"/>
              </a:rPr>
              <a:t>Convert Citations and Bibliography</a:t>
            </a:r>
            <a:r>
              <a:rPr lang="zh-CN" altLang="en-US" sz="2000" smtClean="0">
                <a:latin typeface="+mn-ea"/>
              </a:rPr>
              <a:t>”弹出下拉菜单，点击下拉菜单中的“</a:t>
            </a:r>
            <a:r>
              <a:rPr lang="en-US" altLang="zh-CN" sz="2000" smtClean="0">
                <a:latin typeface="+mn-ea"/>
              </a:rPr>
              <a:t>Convert to Plan Text</a:t>
            </a:r>
            <a:r>
              <a:rPr lang="zh-CN" altLang="en-US" sz="2000" smtClean="0">
                <a:latin typeface="+mn-ea"/>
              </a:rPr>
              <a:t>”，</a:t>
            </a:r>
            <a:r>
              <a:rPr lang="en-US" altLang="zh-CN" sz="2000" smtClean="0">
                <a:latin typeface="+mn-ea"/>
              </a:rPr>
              <a:t>Endnote</a:t>
            </a:r>
            <a:r>
              <a:rPr lang="zh-CN" altLang="en-US" sz="2000" smtClean="0">
                <a:latin typeface="+mn-ea"/>
              </a:rPr>
              <a:t>会重新生成一个新的</a:t>
            </a:r>
            <a:r>
              <a:rPr lang="en-US" altLang="zh-CN" sz="2000" smtClean="0">
                <a:latin typeface="+mn-ea"/>
              </a:rPr>
              <a:t>word</a:t>
            </a:r>
            <a:r>
              <a:rPr lang="zh-CN" altLang="en-US" sz="2000" smtClean="0">
                <a:latin typeface="+mn-ea"/>
              </a:rPr>
              <a:t>文档，在这个新的</a:t>
            </a:r>
            <a:r>
              <a:rPr lang="en-US" altLang="zh-CN" sz="2000" smtClean="0">
                <a:latin typeface="+mn-ea"/>
              </a:rPr>
              <a:t>word</a:t>
            </a:r>
            <a:r>
              <a:rPr lang="zh-CN" altLang="en-US" sz="2000" smtClean="0">
                <a:latin typeface="+mn-ea"/>
              </a:rPr>
              <a:t>文档中不会存在域代码，只需要将这个新文档保存即可进行投稿和分享。</a:t>
            </a:r>
            <a:endParaRPr lang="zh-CN" altLang="en-US" sz="200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1125538" y="2965450"/>
            <a:ext cx="4608512" cy="294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右箭头 4"/>
          <p:cNvSpPr/>
          <p:nvPr/>
        </p:nvSpPr>
        <p:spPr>
          <a:xfrm rot="1541034">
            <a:off x="171450" y="4035425"/>
            <a:ext cx="1370013" cy="12112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693" name="文本框 5"/>
          <p:cNvSpPr txBox="1">
            <a:spLocks noChangeArrowheads="1"/>
          </p:cNvSpPr>
          <p:nvPr/>
        </p:nvSpPr>
        <p:spPr bwMode="auto">
          <a:xfrm>
            <a:off x="5867400" y="5275263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itchFamily="34" charset="0"/>
              </a:rPr>
              <a:t>注：去除域代码前必须将含有域代码的文档先保存一遍。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smtClean="0"/>
              <a:t>去除域代码</a:t>
            </a:r>
          </a:p>
        </p:txBody>
      </p:sp>
      <p:sp>
        <p:nvSpPr>
          <p:cNvPr id="115714" name="内容占位符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115715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96975"/>
            <a:ext cx="892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57818" y="5786454"/>
            <a:ext cx="2786082" cy="64294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这样，就可以投稿了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zh-CN" dirty="0" smtClean="0"/>
              <a:t>3.3</a:t>
            </a:r>
            <a:r>
              <a:rPr lang="zh-CN" dirty="0" smtClean="0"/>
              <a:t>写作协助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参考文献插入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期刊模板写作</a:t>
            </a:r>
            <a:endParaRPr lang="zh-CN" altLang="en-US" sz="2400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期刊模板写作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5276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786050" y="5643578"/>
            <a:ext cx="2071702" cy="3571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975225" y="5000636"/>
            <a:ext cx="4168775" cy="1439863"/>
          </a:xfrm>
          <a:prstGeom prst="leftArrow">
            <a:avLst>
              <a:gd name="adj1" fmla="val 50000"/>
              <a:gd name="adj2" fmla="val 58763"/>
            </a:avLst>
          </a:prstGeom>
          <a:solidFill>
            <a:srgbClr val="1DB4E3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b="1"/>
              <a:t>Tools- Manuscript Templates</a:t>
            </a:r>
            <a:r>
              <a:rPr lang="zh-CN" altLang="en-US" b="1"/>
              <a:t>：提供写作模板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655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500298" y="3571876"/>
            <a:ext cx="4643470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500"/>
            <a:ext cx="878684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908175" y="6092825"/>
            <a:ext cx="5329238" cy="368300"/>
          </a:xfrm>
          <a:prstGeom prst="rect">
            <a:avLst/>
          </a:prstGeom>
          <a:solidFill>
            <a:srgbClr val="6DCFED"/>
          </a:solidFill>
          <a:ln w="317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/>
              <a:t>生成一个符合期刊投稿要求格式的文档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910" y="1571612"/>
            <a:ext cx="783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工欲善其事，必先利其器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3298" y="2967335"/>
            <a:ext cx="73003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花一些时间去学习</a:t>
            </a:r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Endnote,</a:t>
            </a:r>
          </a:p>
          <a:p>
            <a:pPr algn="ctr"/>
            <a:r>
              <a:rPr lang="zh-CN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会为您以后的文献管理与写作投稿节省大量的时间！</a:t>
            </a:r>
            <a:endParaRPr lang="zh-CN" alt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服务介绍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dirty="0" smtClean="0"/>
              <a:t>培训（文献查找利用相关的培训）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/>
              <a:t>专利分析报告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/>
              <a:t>课题组相关的主题检索、学科态势分析。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/>
              <a:t>重点实验室评估中的竞争力分析报告。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/>
              <a:t>搭建课题组交流平台。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/>
              <a:t>学科快报等</a:t>
            </a:r>
            <a:endParaRPr lang="en-US" altLang="zh-CN" sz="28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357298"/>
            <a:ext cx="4895850" cy="3873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268" name="Rectangle 17"/>
          <p:cNvSpPr>
            <a:spLocks noChangeArrowheads="1"/>
          </p:cNvSpPr>
          <p:nvPr/>
        </p:nvSpPr>
        <p:spPr bwMode="auto">
          <a:xfrm flipH="1">
            <a:off x="3857620" y="2786058"/>
            <a:ext cx="4681538" cy="11525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42910" y="2571744"/>
            <a:ext cx="3024187" cy="115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首次创建一个新文献库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285720" y="285728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+mj-cs"/>
              </a:rPr>
              <a:t>3.EndNote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+mj-cs"/>
              </a:rPr>
              <a:t>基本功能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071546"/>
            <a:ext cx="2286016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3.1</a:t>
            </a:r>
            <a:r>
              <a:rPr lang="zh-CN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建立文档库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4282" y="1142984"/>
            <a:ext cx="25907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学科咨询，伴您身边</a:t>
            </a:r>
            <a:r>
              <a:rPr lang="en-US" altLang="zh-CN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zh-CN" alt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4008" y="3573016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谢谢！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剪去单角的矩形 3"/>
          <p:cNvSpPr/>
          <p:nvPr/>
        </p:nvSpPr>
        <p:spPr>
          <a:xfrm>
            <a:off x="395536" y="1988840"/>
            <a:ext cx="3672408" cy="3888432"/>
          </a:xfrm>
          <a:prstGeom prst="snip1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0000"/>
                </a:solidFill>
              </a:rPr>
              <a:t>李海英</a:t>
            </a:r>
            <a:endParaRPr lang="en-US" altLang="zh-CN" sz="2000" b="1" dirty="0" smtClean="0">
              <a:solidFill>
                <a:srgbClr val="000000"/>
              </a:solidFill>
            </a:endParaRPr>
          </a:p>
          <a:p>
            <a:r>
              <a:rPr lang="zh-CN" altLang="en-US" sz="2000" dirty="0" smtClean="0">
                <a:solidFill>
                  <a:srgbClr val="000000"/>
                </a:solidFill>
              </a:rPr>
              <a:t>（中国科学院文献情报中心）</a:t>
            </a:r>
            <a:endParaRPr lang="en-US" altLang="zh-CN" sz="2000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  <a:hlinkClick r:id="rId2"/>
              </a:rPr>
              <a:t>lihaiying@mail.las.ac.cn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QQ:478205161</a:t>
            </a:r>
          </a:p>
          <a:p>
            <a:r>
              <a:rPr lang="zh-CN" altLang="en-US" dirty="0" smtClean="0">
                <a:solidFill>
                  <a:srgbClr val="000000"/>
                </a:solidFill>
              </a:rPr>
              <a:t>电话：</a:t>
            </a:r>
            <a:r>
              <a:rPr lang="en-US" altLang="zh-CN" smtClean="0">
                <a:solidFill>
                  <a:srgbClr val="000000"/>
                </a:solidFill>
              </a:rPr>
              <a:t>82626611-6153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8.4|2.2|1.4|1.4|1.2|6.6|0.4"/>
</p:tagLst>
</file>

<file path=ppt/theme/theme1.xml><?xml version="1.0" encoding="utf-8"?>
<a:theme xmlns:a="http://schemas.openxmlformats.org/drawingml/2006/main" name="A000120140530A43PPBG">
  <a:themeElements>
    <a:clrScheme name="自定义 217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A000120140530A43PPBG</Template>
  <TotalTime>2271</TotalTime>
  <Words>2191</Words>
  <Application>Microsoft Office PowerPoint</Application>
  <PresentationFormat>全屏显示(4:3)</PresentationFormat>
  <Paragraphs>340</Paragraphs>
  <Slides>90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90</vt:i4>
      </vt:variant>
    </vt:vector>
  </HeadingPairs>
  <TitlesOfParts>
    <vt:vector size="102" baseType="lpstr">
      <vt:lpstr>黑体</vt:lpstr>
      <vt:lpstr>华文仿宋</vt:lpstr>
      <vt:lpstr>楷体_GB2312</vt:lpstr>
      <vt:lpstr>宋体</vt:lpstr>
      <vt:lpstr>微软雅黑</vt:lpstr>
      <vt:lpstr>幼圆</vt:lpstr>
      <vt:lpstr>Arial</vt:lpstr>
      <vt:lpstr>Arial Rounded MT Bold</vt:lpstr>
      <vt:lpstr>Calibri</vt:lpstr>
      <vt:lpstr>Times New Roman</vt:lpstr>
      <vt:lpstr>Wingdings</vt:lpstr>
      <vt:lpstr>A000120140530A43PPBG</vt:lpstr>
      <vt:lpstr>PowerPoint 演示文稿</vt:lpstr>
      <vt:lpstr>内容</vt:lpstr>
      <vt:lpstr>PowerPoint 演示文稿</vt:lpstr>
      <vt:lpstr>1.Endnote简介 </vt:lpstr>
      <vt:lpstr>1.Endnote简介 </vt:lpstr>
      <vt:lpstr>2.Endnote安装</vt:lpstr>
      <vt:lpstr>2.Endnote安装</vt:lpstr>
      <vt:lpstr>2.Endnote安装</vt:lpstr>
      <vt:lpstr>PowerPoint 演示文稿</vt:lpstr>
      <vt:lpstr>3.1建立文档库</vt:lpstr>
      <vt:lpstr>3.1建立文档库</vt:lpstr>
      <vt:lpstr>PowerPoint 演示文稿</vt:lpstr>
      <vt:lpstr>EndNote 文献库界面</vt:lpstr>
      <vt:lpstr>数据导入</vt:lpstr>
      <vt:lpstr>PowerPoint 演示文稿</vt:lpstr>
      <vt:lpstr>3.1 网络数据库导入-CNKI</vt:lpstr>
      <vt:lpstr>CNKI导入</vt:lpstr>
      <vt:lpstr>CNKI导入</vt:lpstr>
      <vt:lpstr>CNKI导入</vt:lpstr>
      <vt:lpstr>PowerPoint 演示文稿</vt:lpstr>
      <vt:lpstr>PowerPoint 演示文稿</vt:lpstr>
      <vt:lpstr>网络数据库导入-EI</vt:lpstr>
      <vt:lpstr>PowerPoint 演示文稿</vt:lpstr>
      <vt:lpstr>PowerPoint 演示文稿</vt:lpstr>
      <vt:lpstr>3.1 网络数据库导入-WOS</vt:lpstr>
      <vt:lpstr>PowerPoint 演示文稿</vt:lpstr>
      <vt:lpstr>PowerPoint 演示文稿</vt:lpstr>
      <vt:lpstr>在线检索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单个PDF文件导入</vt:lpstr>
      <vt:lpstr>PDF文件夹（多个DF文件）导入</vt:lpstr>
      <vt:lpstr>PowerPoint 演示文稿</vt:lpstr>
      <vt:lpstr>PowerPoint 演示文稿</vt:lpstr>
      <vt:lpstr>PowerPoint 演示文稿</vt:lpstr>
      <vt:lpstr>PowerPoint 演示文稿</vt:lpstr>
      <vt:lpstr>导入完成，如何查找全文与关联</vt:lpstr>
      <vt:lpstr>PowerPoint 演示文稿</vt:lpstr>
      <vt:lpstr>PowerPoint 演示文稿</vt:lpstr>
      <vt:lpstr>3.2管理文献库</vt:lpstr>
      <vt:lpstr>编辑</vt:lpstr>
      <vt:lpstr>题录更新</vt:lpstr>
      <vt:lpstr>题录更新</vt:lpstr>
      <vt:lpstr>PowerPoint 演示文稿</vt:lpstr>
      <vt:lpstr>4.2 查重</vt:lpstr>
      <vt:lpstr>PowerPoint 演示文稿</vt:lpstr>
      <vt:lpstr>PowerPoint 演示文稿</vt:lpstr>
      <vt:lpstr>PowerPoint 演示文稿</vt:lpstr>
      <vt:lpstr>4.3 检索</vt:lpstr>
      <vt:lpstr>PowerPoint 演示文稿</vt:lpstr>
      <vt:lpstr>撰写研究笔记</vt:lpstr>
      <vt:lpstr>PowerPoint 演示文稿</vt:lpstr>
      <vt:lpstr>PowerPoint 演示文稿</vt:lpstr>
      <vt:lpstr>4.5 分组</vt:lpstr>
      <vt:lpstr>PowerPoint 演示文稿</vt:lpstr>
      <vt:lpstr>PowerPoint 演示文稿</vt:lpstr>
      <vt:lpstr>PowerPoint 演示文稿</vt:lpstr>
      <vt:lpstr>PowerPoint 演示文稿</vt:lpstr>
      <vt:lpstr>3.3写作协助</vt:lpstr>
      <vt:lpstr>我国通用著录格式（ GB 7714-2005 ）</vt:lpstr>
      <vt:lpstr>PowerPoint 演示文稿</vt:lpstr>
      <vt:lpstr>修改文内标号格式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认识Endnote X7在Word内的工具栏</vt:lpstr>
      <vt:lpstr>插入引文功能区</vt:lpstr>
      <vt:lpstr>输出风格更改功能区</vt:lpstr>
      <vt:lpstr>引文分类及实时更新设定功能区</vt:lpstr>
      <vt:lpstr>插入参考文献</vt:lpstr>
      <vt:lpstr>删除一个参考文献</vt:lpstr>
      <vt:lpstr>Edit &amp; Manage Citations</vt:lpstr>
      <vt:lpstr>去除域代码</vt:lpstr>
      <vt:lpstr>去除域代码（Convert to Plan Text）</vt:lpstr>
      <vt:lpstr>去除域代码</vt:lpstr>
      <vt:lpstr>3.3写作协助</vt:lpstr>
      <vt:lpstr>期刊模板写作</vt:lpstr>
      <vt:lpstr>PowerPoint 演示文稿</vt:lpstr>
      <vt:lpstr>PowerPoint 演示文稿</vt:lpstr>
      <vt:lpstr>PowerPoint 演示文稿</vt:lpstr>
      <vt:lpstr>服务介绍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EndNote基本功能(主要内容)</dc:title>
  <dc:creator>lhy</dc:creator>
  <cp:lastModifiedBy>majiahong</cp:lastModifiedBy>
  <cp:revision>246</cp:revision>
  <dcterms:created xsi:type="dcterms:W3CDTF">2015-04-17T06:26:31Z</dcterms:created>
  <dcterms:modified xsi:type="dcterms:W3CDTF">2017-11-02T02:00:35Z</dcterms:modified>
</cp:coreProperties>
</file>